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8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E87C8-90B2-4EB0-B3D3-1E7AEC67F212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6104B-30B8-4FF2-8019-7C00523492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371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37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26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59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09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9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58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895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68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43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5217-16D9-4B23-8A5A-A2B8BBBCFBAC}" type="datetimeFigureOut">
              <a:rPr lang="cs-CZ" smtClean="0"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1A0B-6B47-4050-8C92-3A1CBF0A6D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31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144">
              <a:srgbClr val="F7C4A2"/>
            </a:gs>
            <a:gs pos="29000">
              <a:schemeClr val="accent2">
                <a:lumMod val="5000"/>
                <a:lumOff val="95000"/>
              </a:schemeClr>
            </a:gs>
            <a:gs pos="58000">
              <a:schemeClr val="accent2">
                <a:lumMod val="45000"/>
                <a:lumOff val="55000"/>
              </a:schemeClr>
            </a:gs>
            <a:gs pos="66000">
              <a:schemeClr val="accent2">
                <a:lumMod val="45000"/>
                <a:lumOff val="55000"/>
              </a:schemeClr>
            </a:gs>
            <a:gs pos="78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„OBCE SOBĚ“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2543"/>
          </a:xfrm>
        </p:spPr>
        <p:txBody>
          <a:bodyPr/>
          <a:lstStyle/>
          <a:p>
            <a:r>
              <a:rPr lang="cs-CZ" sz="3200" dirty="0" smtClean="0"/>
              <a:t>„</a:t>
            </a:r>
            <a:r>
              <a:rPr lang="cs-CZ" sz="3200" dirty="0" smtClean="0">
                <a:latin typeface="Book Antiqua" panose="02040602050305030304" pitchFamily="18" charset="0"/>
              </a:rPr>
              <a:t>Systémová podpora rozvoje meziobecní</a:t>
            </a:r>
            <a:r>
              <a:rPr lang="cs-CZ" sz="3200" dirty="0">
                <a:latin typeface="Book Antiqua" panose="02040602050305030304" pitchFamily="18" charset="0"/>
              </a:rPr>
              <a:t> </a:t>
            </a:r>
            <a:r>
              <a:rPr lang="cs-CZ" sz="3200" dirty="0" smtClean="0">
                <a:latin typeface="Book Antiqua" panose="02040602050305030304" pitchFamily="18" charset="0"/>
              </a:rPr>
              <a:t>spolupráce v ČR v rámci území správních obvodů obcí s rozšířenou působností“</a:t>
            </a:r>
            <a:endParaRPr lang="cs-CZ" sz="3200" dirty="0">
              <a:latin typeface="Book Antiqua" panose="0204060205030503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03" y="124171"/>
            <a:ext cx="1216797" cy="103873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666" y="5785726"/>
            <a:ext cx="7533945" cy="78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8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Výstupy projektu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0787"/>
            <a:ext cx="10515600" cy="4052863"/>
          </a:xfrm>
        </p:spPr>
        <p:txBody>
          <a:bodyPr>
            <a:noAutofit/>
          </a:bodyPr>
          <a:lstStyle/>
          <a:p>
            <a:pPr lvl="1"/>
            <a:r>
              <a:rPr lang="cs-CZ" sz="2800" dirty="0" smtClean="0"/>
              <a:t>Motivující starostové: Ing. Zdeněk Nejdl, Mgr. Tomáš </a:t>
            </a:r>
            <a:r>
              <a:rPr lang="cs-CZ" sz="2800" dirty="0" err="1" smtClean="0"/>
              <a:t>Valer</a:t>
            </a:r>
            <a:endParaRPr lang="cs-CZ" sz="2800" dirty="0" smtClean="0"/>
          </a:p>
          <a:p>
            <a:pPr lvl="1"/>
            <a:r>
              <a:rPr lang="cs-CZ" sz="2800" dirty="0" smtClean="0"/>
              <a:t>Realizační tým složený z: koordinátorky </a:t>
            </a:r>
            <a:r>
              <a:rPr lang="cs-CZ" sz="2800" dirty="0" err="1" smtClean="0"/>
              <a:t>meziobecní</a:t>
            </a:r>
            <a:r>
              <a:rPr lang="cs-CZ" sz="2800" dirty="0" smtClean="0"/>
              <a:t> spolupráce, pracovnice strategie a analýzy, asistenta, tematického experta</a:t>
            </a:r>
          </a:p>
          <a:p>
            <a:pPr lvl="1"/>
            <a:r>
              <a:rPr lang="cs-CZ" sz="2800" dirty="0" smtClean="0"/>
              <a:t>Zpracovaná analýza vybraných oblastí celého území ORP </a:t>
            </a:r>
          </a:p>
          <a:p>
            <a:pPr lvl="2"/>
            <a:r>
              <a:rPr lang="cs-CZ" sz="2400" dirty="0" smtClean="0"/>
              <a:t>Předškolní a školní vzdělávání</a:t>
            </a:r>
          </a:p>
          <a:p>
            <a:pPr lvl="2"/>
            <a:r>
              <a:rPr lang="cs-CZ" sz="2400" dirty="0" smtClean="0"/>
              <a:t>Sociální služby</a:t>
            </a:r>
          </a:p>
          <a:p>
            <a:pPr lvl="2"/>
            <a:r>
              <a:rPr lang="cs-CZ" sz="2400" dirty="0" smtClean="0"/>
              <a:t>Odpadové hospodářství</a:t>
            </a:r>
          </a:p>
          <a:p>
            <a:pPr lvl="2"/>
            <a:r>
              <a:rPr lang="cs-CZ" sz="2400" dirty="0" smtClean="0"/>
              <a:t>Volitelné téma….</a:t>
            </a:r>
          </a:p>
          <a:p>
            <a:pPr lvl="1"/>
            <a:r>
              <a:rPr lang="cs-CZ" sz="2800" dirty="0" smtClean="0"/>
              <a:t>Analýza činnosti stávajících svazků -&gt;transformace svazků „monotematických“ na svazek s širokou mírou působnosti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40416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Základní informace o projektu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0787"/>
            <a:ext cx="10515600" cy="4052863"/>
          </a:xfrm>
        </p:spPr>
        <p:txBody>
          <a:bodyPr/>
          <a:lstStyle/>
          <a:p>
            <a:r>
              <a:rPr lang="cs-CZ" dirty="0" smtClean="0"/>
              <a:t>Zdroj OP LZZ </a:t>
            </a:r>
          </a:p>
          <a:p>
            <a:r>
              <a:rPr lang="cs-CZ" dirty="0" smtClean="0"/>
              <a:t>Doba trvání 1.5.2013 do 30.6.2015,</a:t>
            </a:r>
          </a:p>
          <a:p>
            <a:pPr lvl="1"/>
            <a:r>
              <a:rPr lang="cs-CZ" dirty="0" smtClean="0"/>
              <a:t> pro smluvní partnery od 1.11. 2013</a:t>
            </a:r>
          </a:p>
          <a:p>
            <a:r>
              <a:rPr lang="cs-CZ" dirty="0" smtClean="0"/>
              <a:t>Žadatel je Svaz měst a obcí ČR</a:t>
            </a:r>
          </a:p>
          <a:p>
            <a:r>
              <a:rPr lang="cs-CZ" dirty="0" smtClean="0"/>
              <a:t>Smluvní partneři obce či svazky obcí, i nečlenské obce SMO ČR</a:t>
            </a:r>
          </a:p>
          <a:p>
            <a:r>
              <a:rPr lang="cs-CZ" dirty="0" smtClean="0"/>
              <a:t>Finanční příspěvek cca 2,5 mil Kč/smluvní partner</a:t>
            </a:r>
          </a:p>
          <a:p>
            <a:pPr lvl="1"/>
            <a:r>
              <a:rPr lang="cs-CZ" dirty="0" smtClean="0"/>
              <a:t>pro Rakovnicko 2,354 tis Kč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74789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Zdůvodnění projektu 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0787"/>
            <a:ext cx="10515600" cy="4052863"/>
          </a:xfrm>
        </p:spPr>
        <p:txBody>
          <a:bodyPr/>
          <a:lstStyle/>
          <a:p>
            <a:r>
              <a:rPr lang="cs-CZ" dirty="0" smtClean="0"/>
              <a:t>Vysoká fragmentace sídelní struktury (po r. 1989 osamostatnění více než 2000 obcí, 80% obcí méně než 1000 obyvatel)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Dvě řešení: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</a:t>
            </a:r>
            <a:r>
              <a:rPr lang="cs-CZ" dirty="0" smtClean="0"/>
              <a:t>lučování obcí (Švédsko, Dánsko)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 smtClean="0"/>
              <a:t>Spolupráce obcí </a:t>
            </a:r>
            <a:r>
              <a:rPr lang="cs-CZ" dirty="0" smtClean="0"/>
              <a:t>(Francie, Itálie) -&gt; podpora ze strany státu</a:t>
            </a:r>
          </a:p>
          <a:p>
            <a:r>
              <a:rPr lang="cs-CZ" dirty="0" smtClean="0"/>
              <a:t>SMO ČR podporuje meziobecní spolupráci</a:t>
            </a:r>
          </a:p>
          <a:p>
            <a:r>
              <a:rPr lang="cs-CZ" dirty="0" smtClean="0"/>
              <a:t>Dlouhodobá spolupráce SMO ČR s Ministerstvem vnitra ČR (od r.2002)</a:t>
            </a:r>
          </a:p>
          <a:p>
            <a:r>
              <a:rPr lang="cs-CZ" u="sng" dirty="0" smtClean="0"/>
              <a:t>Chybí koncepce meziobecní spolupráce a legislativní rámec </a:t>
            </a:r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895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Proč území ORP?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832" y="2185988"/>
            <a:ext cx="10777538" cy="46720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Meziobecní spolupráce musí probíhat ve skutečně funkční územní jednotce s přirozeným jádrem (dojížďka, vyjížďka)</a:t>
            </a:r>
          </a:p>
          <a:p>
            <a:r>
              <a:rPr lang="cs-CZ" dirty="0" smtClean="0"/>
              <a:t>Územní jednotky ORP (205 + Praha) více odpovídají socioekonomické struktuře než předchozích 77 okresů</a:t>
            </a:r>
          </a:p>
          <a:p>
            <a:r>
              <a:rPr lang="cs-CZ" dirty="0" smtClean="0"/>
              <a:t>Slabé stránky existujících mikroregionů; slabá funkčnost území, absence přirozeného jádra, nepokrytí celého území ČR</a:t>
            </a:r>
          </a:p>
          <a:p>
            <a:pPr algn="just"/>
            <a:r>
              <a:rPr lang="cs-CZ" dirty="0" smtClean="0"/>
              <a:t>Obce s vyššími kompetencemi NEJSOU NADŘÍZENY obcím s nižšími kompetencemi, samostatné působnosti mají  dle zákona stejnou. ALE výkon přenesené působnosti u obcí s vyšší kategorií OVLIVŇUJE i výkon samosprávy u OBCÍ S NIŽŠÍ KATEGORIÍ -&gt;jednotlivé úkoly nelze řešit izolovaně -&gt;vzniká potřeba spolupráce!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42335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5975"/>
            <a:ext cx="10515600" cy="425767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Spádové, funkční (nodální) území</a:t>
            </a:r>
          </a:p>
          <a:p>
            <a:r>
              <a:rPr lang="cs-CZ" dirty="0" smtClean="0"/>
              <a:t>Centrum vyšších služeb (střední školy, specializované zdrav. zařízení, pracovní příležitosti, kultura)</a:t>
            </a:r>
          </a:p>
          <a:p>
            <a:r>
              <a:rPr lang="cs-CZ" dirty="0" smtClean="0"/>
              <a:t>Historické a místní souvislosti</a:t>
            </a:r>
          </a:p>
          <a:p>
            <a:r>
              <a:rPr lang="cs-CZ" dirty="0" smtClean="0"/>
              <a:t>Aktivity státu i krajů již směřují vůči takto  vymezeným územím (např. vymezení hospodářsky slabých regionů)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rozvojová opatření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dotační tituly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Strategie regionálního rozvoje ČR na léta 2014-2020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Proč území ORP?</a:t>
            </a:r>
            <a:endParaRPr lang="cs-CZ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33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Meziobecní spolupráce dle legislativy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0787"/>
            <a:ext cx="10515600" cy="4052863"/>
          </a:xfrm>
        </p:spPr>
        <p:txBody>
          <a:bodyPr/>
          <a:lstStyle/>
          <a:p>
            <a:pPr algn="just"/>
            <a:r>
              <a:rPr lang="cs-CZ" dirty="0" smtClean="0"/>
              <a:t>Zákon č.128/2000 Sb., o  obcích</a:t>
            </a:r>
          </a:p>
          <a:p>
            <a:pPr algn="just"/>
            <a:r>
              <a:rPr lang="cs-CZ" dirty="0" smtClean="0"/>
              <a:t>Činnost DSO dle právní úpravy definována velmi široce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	„ochrana a prosazování společných zájmů“</a:t>
            </a:r>
          </a:p>
          <a:p>
            <a:pPr algn="just"/>
            <a:r>
              <a:rPr lang="cs-CZ" dirty="0" smtClean="0"/>
              <a:t>Základ pro spolupráci v samostatné působnosti obcí</a:t>
            </a:r>
          </a:p>
          <a:p>
            <a:pPr algn="just"/>
            <a:r>
              <a:rPr lang="cs-CZ" dirty="0" smtClean="0"/>
              <a:t>Nelze využít DSO pro účely klasické veřejné správy</a:t>
            </a:r>
          </a:p>
          <a:p>
            <a:pPr algn="just"/>
            <a:r>
              <a:rPr lang="cs-CZ" dirty="0" smtClean="0"/>
              <a:t>Chybí právní forma sdružování pokud jde o povinné úkoly samospráv</a:t>
            </a:r>
          </a:p>
          <a:p>
            <a:pPr algn="just"/>
            <a:r>
              <a:rPr lang="cs-CZ" dirty="0" smtClean="0"/>
              <a:t>Pro spolupráci s dalšími subjekty lze využít ustanovení </a:t>
            </a:r>
            <a:r>
              <a:rPr lang="cs-CZ" dirty="0"/>
              <a:t>o</a:t>
            </a:r>
            <a:r>
              <a:rPr lang="cs-CZ" dirty="0" smtClean="0"/>
              <a:t>bčanského i obchodního práva (i NNO) -&gt; účast v MAS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0736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Navrhované řešení SMO ČR 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0787"/>
            <a:ext cx="10515600" cy="4052863"/>
          </a:xfrm>
        </p:spPr>
        <p:txBody>
          <a:bodyPr/>
          <a:lstStyle/>
          <a:p>
            <a:r>
              <a:rPr lang="cs-CZ" dirty="0" smtClean="0"/>
              <a:t>Využít </a:t>
            </a:r>
            <a:r>
              <a:rPr lang="cs-CZ" b="1" dirty="0" smtClean="0"/>
              <a:t>území ORP </a:t>
            </a:r>
            <a:r>
              <a:rPr lang="cs-CZ" dirty="0" smtClean="0"/>
              <a:t>pro účely meziobecní spolupráce -&gt;pokrytí celé ČR</a:t>
            </a:r>
          </a:p>
          <a:p>
            <a:r>
              <a:rPr lang="cs-CZ" dirty="0" smtClean="0"/>
              <a:t>Zahrnout do meziobecní spolupráce </a:t>
            </a:r>
            <a:r>
              <a:rPr lang="cs-CZ" b="1" dirty="0" smtClean="0"/>
              <a:t>významné sektorové politiky </a:t>
            </a:r>
            <a:r>
              <a:rPr lang="cs-CZ" dirty="0" smtClean="0"/>
              <a:t>ovlivňující situaci v obcích a kvalitu života (vzdělávání, sociální a zdravotní politika, životní prostředí, dopravní a zemědělská politika atd.)</a:t>
            </a:r>
          </a:p>
          <a:p>
            <a:r>
              <a:rPr lang="cs-CZ" dirty="0" smtClean="0"/>
              <a:t>Návrh </a:t>
            </a:r>
            <a:r>
              <a:rPr lang="cs-CZ" b="1" dirty="0" smtClean="0"/>
              <a:t>vytvoření/transformace</a:t>
            </a:r>
            <a:r>
              <a:rPr lang="cs-CZ" dirty="0" smtClean="0"/>
              <a:t> „Svazku obcí územního obvodu ORP“</a:t>
            </a:r>
          </a:p>
          <a:p>
            <a:r>
              <a:rPr lang="cs-CZ" dirty="0" smtClean="0"/>
              <a:t>Nastavení koordinačních a rozhodovacích mechanismů prostřednictvím „Sboru starostů“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681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Navrhované řešení SMO ČR 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0787"/>
            <a:ext cx="10515600" cy="4052863"/>
          </a:xfrm>
        </p:spPr>
        <p:txBody>
          <a:bodyPr/>
          <a:lstStyle/>
          <a:p>
            <a:r>
              <a:rPr lang="cs-CZ" dirty="0" smtClean="0"/>
              <a:t>Možné úkoly a činnosti nového/transformovaného Svazku</a:t>
            </a:r>
          </a:p>
          <a:p>
            <a:pPr lvl="1"/>
            <a:r>
              <a:rPr lang="cs-CZ" dirty="0" smtClean="0"/>
              <a:t>Diskusní platforma pro formulování společných záměrů</a:t>
            </a:r>
          </a:p>
          <a:p>
            <a:pPr lvl="1"/>
            <a:r>
              <a:rPr lang="cs-CZ" dirty="0" smtClean="0"/>
              <a:t>Platforma pro koordinaci postupů při zajištění dostupnosti veřejných služeb v kompetenci obcí a služeb zajišťovaných veřejným sektorem</a:t>
            </a:r>
          </a:p>
          <a:p>
            <a:pPr lvl="1"/>
            <a:r>
              <a:rPr lang="cs-CZ" dirty="0" smtClean="0"/>
              <a:t>Instituce prosazující své zájmy  u ostatních subjektů veřejné správy a sektoru</a:t>
            </a:r>
          </a:p>
          <a:p>
            <a:pPr lvl="1"/>
            <a:r>
              <a:rPr lang="cs-CZ" dirty="0" smtClean="0"/>
              <a:t>Instituce prosazující své zájmy při spolupráci s ostatními aktéry v regionu</a:t>
            </a:r>
          </a:p>
          <a:p>
            <a:pPr lvl="1"/>
            <a:r>
              <a:rPr lang="cs-CZ" dirty="0" smtClean="0"/>
              <a:t>Platforma pro vytváření společných rozvojových záměrů</a:t>
            </a:r>
          </a:p>
          <a:p>
            <a:pPr lvl="1"/>
            <a:r>
              <a:rPr lang="cs-CZ" dirty="0" smtClean="0"/>
              <a:t>Platforma pro  podporu činnosti stávajících účelových mikroregionů</a:t>
            </a:r>
          </a:p>
          <a:p>
            <a:pPr lvl="1"/>
            <a:r>
              <a:rPr lang="cs-CZ" dirty="0" smtClean="0"/>
              <a:t>Atd.</a:t>
            </a:r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339713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494" y="1085849"/>
            <a:ext cx="9815306" cy="1268758"/>
          </a:xfrm>
        </p:spPr>
        <p:txBody>
          <a:bodyPr/>
          <a:lstStyle/>
          <a:p>
            <a:r>
              <a:rPr lang="cs-CZ" dirty="0" smtClean="0">
                <a:latin typeface="Book Antiqua" panose="02040602050305030304" pitchFamily="18" charset="0"/>
              </a:rPr>
              <a:t>Cíle projektu</a:t>
            </a:r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90787"/>
            <a:ext cx="10515600" cy="4052863"/>
          </a:xfrm>
        </p:spPr>
        <p:txBody>
          <a:bodyPr/>
          <a:lstStyle/>
          <a:p>
            <a:pPr marL="457200" lvl="1" indent="0">
              <a:buNone/>
            </a:pPr>
            <a:r>
              <a:rPr lang="cs-CZ" sz="2800" dirty="0" smtClean="0"/>
              <a:t>Prokázat, že vzájemná spolupráce obcí je prospěšná:</a:t>
            </a:r>
          </a:p>
          <a:p>
            <a:pPr lvl="1"/>
            <a:r>
              <a:rPr lang="cs-CZ" sz="2800" dirty="0" smtClean="0"/>
              <a:t>Z hlediska </a:t>
            </a:r>
            <a:r>
              <a:rPr lang="cs-CZ" sz="2800" u="sng" dirty="0" smtClean="0"/>
              <a:t>finanční úspory </a:t>
            </a:r>
            <a:r>
              <a:rPr lang="cs-CZ" sz="2800" dirty="0" smtClean="0"/>
              <a:t>(výběr dodavatele, zajištění služeb, administrace)</a:t>
            </a:r>
          </a:p>
          <a:p>
            <a:pPr lvl="1"/>
            <a:r>
              <a:rPr lang="cs-CZ" sz="2800" dirty="0" smtClean="0"/>
              <a:t>Z hlediska </a:t>
            </a:r>
            <a:r>
              <a:rPr lang="cs-CZ" sz="2800" u="sng" dirty="0" smtClean="0"/>
              <a:t>zkvalitnění výkonu veřejné správy </a:t>
            </a:r>
            <a:r>
              <a:rPr lang="cs-CZ" sz="2800" dirty="0" smtClean="0"/>
              <a:t>(veřejné zakázky, odborné zázemí v oblasti účetnictví a právních služeb, administrace poplatků)</a:t>
            </a:r>
          </a:p>
          <a:p>
            <a:pPr lvl="1"/>
            <a:r>
              <a:rPr lang="cs-CZ" sz="2800" dirty="0" smtClean="0"/>
              <a:t>Z hlediska </a:t>
            </a:r>
            <a:r>
              <a:rPr lang="cs-CZ" sz="2800" u="sng" dirty="0" smtClean="0"/>
              <a:t>zkvalitnění poskytovaných veřejných služeb </a:t>
            </a:r>
            <a:r>
              <a:rPr lang="cs-CZ" sz="2800" dirty="0" smtClean="0"/>
              <a:t>(cestovní ruch, základní školství, sociální služby)</a:t>
            </a:r>
            <a:endParaRPr lang="cs-CZ" sz="2800" dirty="0" smtClean="0"/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87415"/>
            <a:ext cx="1400589" cy="11956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224" y="0"/>
            <a:ext cx="4337776" cy="1204938"/>
          </a:xfrm>
          <a:prstGeom prst="rect">
            <a:avLst/>
          </a:prstGeom>
          <a:gradFill>
            <a:gsLst>
              <a:gs pos="2900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2490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592</Words>
  <Application>Microsoft Office PowerPoint</Application>
  <PresentationFormat>Širokoúhlá obrazovka</PresentationFormat>
  <Paragraphs>67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Wingdings</vt:lpstr>
      <vt:lpstr>Motiv Office</vt:lpstr>
      <vt:lpstr>„OBCE SOBĚ“</vt:lpstr>
      <vt:lpstr>Základní informace o projektu</vt:lpstr>
      <vt:lpstr>Zdůvodnění projektu </vt:lpstr>
      <vt:lpstr>Proč území ORP?</vt:lpstr>
      <vt:lpstr>Proč území ORP?</vt:lpstr>
      <vt:lpstr>Meziobecní spolupráce dle legislativy</vt:lpstr>
      <vt:lpstr>Navrhované řešení SMO ČR </vt:lpstr>
      <vt:lpstr>Navrhované řešení SMO ČR </vt:lpstr>
      <vt:lpstr>Cíle projektu</vt:lpstr>
      <vt:lpstr>Výstupy projektu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Linda</dc:creator>
  <cp:lastModifiedBy>Linda</cp:lastModifiedBy>
  <cp:revision>31</cp:revision>
  <cp:lastPrinted>2013-11-26T08:44:36Z</cp:lastPrinted>
  <dcterms:created xsi:type="dcterms:W3CDTF">2013-11-25T10:49:17Z</dcterms:created>
  <dcterms:modified xsi:type="dcterms:W3CDTF">2013-11-26T09:11:41Z</dcterms:modified>
</cp:coreProperties>
</file>