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7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8.xml" ContentType="application/vnd.openxmlformats-officedocument.presentationml.notesSl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notesSlides/notesSlide13.xml" ContentType="application/vnd.openxmlformats-officedocument.presentationml.notesSlid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drawings/drawing1.xml" ContentType="application/vnd.openxmlformats-officedocument.drawingml.chartshapes+xml"/>
  <Override PartName="/ppt/notesSlides/notesSlide14.xml" ContentType="application/vnd.openxmlformats-officedocument.presentationml.notesSlid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notesSlides/notesSlide15.xml" ContentType="application/vnd.openxmlformats-officedocument.presentationml.notesSlid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22"/>
  </p:notesMasterIdLst>
  <p:sldIdLst>
    <p:sldId id="259" r:id="rId3"/>
    <p:sldId id="260" r:id="rId4"/>
    <p:sldId id="262" r:id="rId5"/>
    <p:sldId id="261" r:id="rId6"/>
    <p:sldId id="263" r:id="rId7"/>
    <p:sldId id="268" r:id="rId8"/>
    <p:sldId id="269" r:id="rId9"/>
    <p:sldId id="270" r:id="rId10"/>
    <p:sldId id="271" r:id="rId11"/>
    <p:sldId id="272" r:id="rId12"/>
    <p:sldId id="267" r:id="rId13"/>
    <p:sldId id="266" r:id="rId14"/>
    <p:sldId id="265" r:id="rId15"/>
    <p:sldId id="273" r:id="rId16"/>
    <p:sldId id="264" r:id="rId17"/>
    <p:sldId id="274" r:id="rId18"/>
    <p:sldId id="275" r:id="rId19"/>
    <p:sldId id="276" r:id="rId20"/>
    <p:sldId id="277" r:id="rId21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inda" initials="L" lastIdx="3" clrIdx="0">
    <p:extLst>
      <p:ext uri="{19B8F6BF-5375-455C-9EA6-DF929625EA0E}">
        <p15:presenceInfo xmlns:p15="http://schemas.microsoft.com/office/powerpoint/2012/main" userId="Linda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99"/>
    <a:srgbClr val="FF9933"/>
    <a:srgbClr val="FF6600"/>
    <a:srgbClr val="FF99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78815" autoAdjust="0"/>
  </p:normalViewPr>
  <p:slideViewPr>
    <p:cSldViewPr snapToGrid="0">
      <p:cViewPr varScale="1">
        <p:scale>
          <a:sx n="63" d="100"/>
          <a:sy n="63" d="100"/>
        </p:scale>
        <p:origin x="1620" y="6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commentAuthors" Target="commentAuthor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Linda\Documents\Dotazn&#237;ky\Dotazn&#237;k%20&#269;.2\Rakovnik_Dotaznik%20B%20final_dotaznikove%20setreni%20ke%206%20kveten2014.xls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Linda\Documents\Dotazn&#237;ky\Dotazn&#237;k%20&#269;.1\v&#253;sledky%20dotazn&#237;ky%20souhrn%20+%20grafy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Linda\Documents\Dotazn&#237;ky\Dotazn&#237;k%20&#269;.1\v&#253;sledky%20dotazn&#237;ky%20souhrn%20+%20grafy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Linda\Documents\Dotazn&#237;ky\Dotazn&#237;k%20&#269;.1\v&#253;sledky%20dotazn&#237;ky%20souhrn%20+%20grafy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Linda\Documents\Dotazn&#237;ky\Dotazn&#237;k%20&#269;.2\Rakovnik_Dotaznik%20B%20final_dotaznikove%20setreni%20ke%206%20kveten2014.xls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Linda\Documents\Dotazn&#237;ky\Dotazn&#237;k%20&#269;.1\v&#253;sledky%20dotazn&#237;ky%20souhrn%20+%20grafy.xlsx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Linda\Documents\Dotazn&#237;ky\Dotazn&#237;k%20&#269;.1\v&#253;sledky%20dotazn&#237;ky%20souhrn%20+%20grafy.xlsx" TargetMode="External"/><Relationship Id="rId2" Type="http://schemas.microsoft.com/office/2011/relationships/chartColorStyle" Target="colors7.xml"/><Relationship Id="rId1" Type="http://schemas.microsoft.com/office/2011/relationships/chartStyle" Target="style7.xml"/><Relationship Id="rId4" Type="http://schemas.openxmlformats.org/officeDocument/2006/relationships/chartUserShapes" Target="../drawings/drawing1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Linda\Documents\Dotazn&#237;ky\Dotazn&#237;k%20&#269;.1\v&#253;sledky%20dotazn&#237;ky%20souhrn%20+%20grafy%20k%2024.2.%202014.xlsx" TargetMode="External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Linda\Documents\Dotazn&#237;ky\Dotazn&#237;k%20&#269;.2\Rakovnik_Dotaznik%20B%20final_dotaznikove%20setreni%20ke%206%20kveten2014.xls" TargetMode="External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pivotSource>
    <c:name>[Rakovnik_Dotaznik B final_dotaznikove setreni ke 6 kveten2014.xls]grafy!Kontingenční tabulka 2</c:name>
    <c:fmtId val="-1"/>
  </c:pivotSource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0" i="0" u="none" strike="noStrike" kern="1200" cap="none" spc="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pPr>
            <a:r>
              <a:rPr lang="cs-CZ"/>
              <a:t>Počty zapojených obcí a svazků do dotazníkového šetření</a:t>
            </a:r>
          </a:p>
        </c:rich>
      </c:tx>
      <c:layout>
        <c:manualLayout>
          <c:xMode val="edge"/>
          <c:yMode val="edge"/>
          <c:x val="0.10904329029152075"/>
          <c:y val="3.3765794935517485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0" i="0" u="none" strike="noStrike" kern="1200" cap="none" spc="50" normalizeH="0" baseline="0">
              <a:solidFill>
                <a:schemeClr val="tx1">
                  <a:lumMod val="65000"/>
                  <a:lumOff val="35000"/>
                </a:schemeClr>
              </a:solidFill>
              <a:latin typeface="+mj-lt"/>
              <a:ea typeface="+mj-ea"/>
              <a:cs typeface="+mj-cs"/>
            </a:defRPr>
          </a:pPr>
          <a:endParaRPr lang="cs-CZ"/>
        </a:p>
      </c:txPr>
    </c:title>
    <c:autoTitleDeleted val="0"/>
    <c:pivotFmts>
      <c:pivotFmt>
        <c:idx val="0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</c:pivotFmt>
      <c:pivotFmt>
        <c:idx val="1"/>
        <c:spPr>
          <a:solidFill>
            <a:schemeClr val="accent2">
              <a:lumMod val="75000"/>
            </a:schemeClr>
          </a:solidFill>
          <a:ln>
            <a:noFill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cs-CZ"/>
            </a:p>
          </c:txPr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"/>
        <c:spPr>
          <a:solidFill>
            <a:schemeClr val="accent1">
              <a:lumMod val="60000"/>
              <a:lumOff val="40000"/>
            </a:schemeClr>
          </a:solidFill>
          <a:ln>
            <a:noFill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cs-CZ"/>
            </a:p>
          </c:txPr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3"/>
        <c:spPr>
          <a:solidFill>
            <a:srgbClr val="33CC33"/>
          </a:solidFill>
          <a:ln>
            <a:noFill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cs-CZ"/>
            </a:p>
          </c:txPr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4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</c:pivotFmt>
      <c:pivotFmt>
        <c:idx val="5"/>
        <c:spPr>
          <a:solidFill>
            <a:srgbClr val="33CC33"/>
          </a:solidFill>
          <a:ln>
            <a:noFill/>
          </a:ln>
          <a:effectLst/>
        </c:spPr>
      </c:pivotFmt>
      <c:pivotFmt>
        <c:idx val="6"/>
        <c:spPr>
          <a:solidFill>
            <a:srgbClr val="33CC33"/>
          </a:solidFill>
          <a:ln>
            <a:noFill/>
          </a:ln>
          <a:effectLst/>
        </c:spPr>
      </c:pivotFmt>
      <c:pivotFmt>
        <c:idx val="7"/>
        <c:spPr>
          <a:solidFill>
            <a:srgbClr val="33CC33"/>
          </a:solidFill>
          <a:ln>
            <a:noFill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cs-CZ"/>
            </a:p>
          </c:txPr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8"/>
        <c:spPr>
          <a:solidFill>
            <a:schemeClr val="accent2">
              <a:lumMod val="75000"/>
            </a:schemeClr>
          </a:solidFill>
          <a:ln>
            <a:noFill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cs-CZ"/>
            </a:p>
          </c:txPr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9"/>
        <c:spPr>
          <a:solidFill>
            <a:schemeClr val="accent1">
              <a:lumMod val="60000"/>
              <a:lumOff val="40000"/>
            </a:schemeClr>
          </a:solidFill>
          <a:ln>
            <a:noFill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cs-CZ"/>
            </a:p>
          </c:txPr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0"/>
        <c:spPr>
          <a:solidFill>
            <a:srgbClr val="33CC33"/>
          </a:solidFill>
          <a:ln>
            <a:noFill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cs-CZ"/>
            </a:p>
          </c:txPr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1"/>
        <c:spPr>
          <a:solidFill>
            <a:schemeClr val="accent2">
              <a:lumMod val="75000"/>
            </a:schemeClr>
          </a:solidFill>
          <a:ln>
            <a:noFill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cs-CZ"/>
            </a:p>
          </c:txPr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2"/>
        <c:spPr>
          <a:solidFill>
            <a:schemeClr val="accent1">
              <a:lumMod val="60000"/>
              <a:lumOff val="40000"/>
            </a:schemeClr>
          </a:solidFill>
          <a:ln>
            <a:noFill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cs-CZ"/>
            </a:p>
          </c:txPr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</c:pivotFmts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grafy!$B$6:$B$7</c:f>
              <c:strCache>
                <c:ptCount val="1"/>
                <c:pt idx="0">
                  <c:v>Celkem obcí ORP Rakovník</c:v>
                </c:pt>
              </c:strCache>
            </c:strRef>
          </c:tx>
          <c:spPr>
            <a:solidFill>
              <a:schemeClr val="accent1">
                <a:lumMod val="90000"/>
                <a:alpha val="7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grafy!$A$8:$A$10</c:f>
              <c:strCache>
                <c:ptCount val="2"/>
                <c:pt idx="0">
                  <c:v>Dotazník č. 1</c:v>
                </c:pt>
                <c:pt idx="1">
                  <c:v>Dotazník č. 2</c:v>
                </c:pt>
              </c:strCache>
            </c:strRef>
          </c:cat>
          <c:val>
            <c:numRef>
              <c:f>grafy!$B$8:$B$10</c:f>
              <c:numCache>
                <c:formatCode>General</c:formatCode>
                <c:ptCount val="2"/>
                <c:pt idx="0">
                  <c:v>83</c:v>
                </c:pt>
                <c:pt idx="1">
                  <c:v>83</c:v>
                </c:pt>
              </c:numCache>
            </c:numRef>
          </c:val>
        </c:ser>
        <c:ser>
          <c:idx val="1"/>
          <c:order val="1"/>
          <c:tx>
            <c:strRef>
              <c:f>grafy!$C$6:$C$7</c:f>
              <c:strCache>
                <c:ptCount val="1"/>
                <c:pt idx="0">
                  <c:v>Obce</c:v>
                </c:pt>
              </c:strCache>
            </c:strRef>
          </c:tx>
          <c:spPr>
            <a:solidFill>
              <a:schemeClr val="accent2">
                <a:alpha val="7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grafy!$A$8:$A$10</c:f>
              <c:strCache>
                <c:ptCount val="2"/>
                <c:pt idx="0">
                  <c:v>Dotazník č. 1</c:v>
                </c:pt>
                <c:pt idx="1">
                  <c:v>Dotazník č. 2</c:v>
                </c:pt>
              </c:strCache>
            </c:strRef>
          </c:cat>
          <c:val>
            <c:numRef>
              <c:f>grafy!$C$8:$C$10</c:f>
              <c:numCache>
                <c:formatCode>General</c:formatCode>
                <c:ptCount val="2"/>
                <c:pt idx="0">
                  <c:v>68</c:v>
                </c:pt>
                <c:pt idx="1">
                  <c:v>34</c:v>
                </c:pt>
              </c:numCache>
            </c:numRef>
          </c:val>
        </c:ser>
        <c:ser>
          <c:idx val="2"/>
          <c:order val="2"/>
          <c:tx>
            <c:strRef>
              <c:f>grafy!$D$6:$D$7</c:f>
              <c:strCache>
                <c:ptCount val="1"/>
                <c:pt idx="0">
                  <c:v>Svazek</c:v>
                </c:pt>
              </c:strCache>
            </c:strRef>
          </c:tx>
          <c:spPr>
            <a:solidFill>
              <a:schemeClr val="tx1">
                <a:alpha val="7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grafy!$A$8:$A$10</c:f>
              <c:strCache>
                <c:ptCount val="2"/>
                <c:pt idx="0">
                  <c:v>Dotazník č. 1</c:v>
                </c:pt>
                <c:pt idx="1">
                  <c:v>Dotazník č. 2</c:v>
                </c:pt>
              </c:strCache>
            </c:strRef>
          </c:cat>
          <c:val>
            <c:numRef>
              <c:f>grafy!$D$8:$D$10</c:f>
              <c:numCache>
                <c:formatCode>General</c:formatCode>
                <c:ptCount val="2"/>
                <c:pt idx="0">
                  <c:v>6</c:v>
                </c:pt>
                <c:pt idx="1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0"/>
        <c:overlap val="25"/>
        <c:axId val="349040416"/>
        <c:axId val="349040808"/>
      </c:barChart>
      <c:catAx>
        <c:axId val="3490404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587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none" spc="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349040808"/>
        <c:crosses val="autoZero"/>
        <c:auto val="1"/>
        <c:lblAlgn val="ctr"/>
        <c:lblOffset val="100"/>
        <c:noMultiLvlLbl val="0"/>
      </c:catAx>
      <c:valAx>
        <c:axId val="34904080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spc="2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3490404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72027220693798821"/>
          <c:y val="0.26938820101790451"/>
          <c:w val="0.27972779306201184"/>
          <c:h val="0.40457658249065881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3">
    <c:autoUpdate val="0"/>
  </c:externalData>
  <c:extLst>
    <c:ext xmlns:c14="http://schemas.microsoft.com/office/drawing/2007/8/2/chart" uri="{781A3756-C4B2-4CAC-9D66-4F8BD8637D16}">
      <c14:pivotOptions>
        <c14:dropZoneFilter val="1"/>
        <c14:dropZoneCategories val="1"/>
        <c14:dropZoneData val="1"/>
        <c14:dropZoneSeries val="1"/>
      </c14:pivotOptions>
    </c:ext>
  </c:extLst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pivotSource>
    <c:name>[výsledky dotazníky souhrn + grafy.xlsx]grafy !Kontingenční tabulka 9</c:name>
    <c:fmtId val="-1"/>
  </c:pivotSource>
  <c:chart>
    <c:title>
      <c:tx>
        <c:rich>
          <a:bodyPr rot="0" spcFirstLastPara="1" vertOverflow="ellipsis" vert="horz" wrap="square" anchor="ctr" anchorCtr="1"/>
          <a:lstStyle/>
          <a:p>
            <a:pPr>
              <a:defRPr sz="22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cs-CZ"/>
              <a:t>V jakých oblastech spolupracujeme</a:t>
            </a:r>
          </a:p>
        </c:rich>
      </c:tx>
      <c:layout>
        <c:manualLayout>
          <c:xMode val="edge"/>
          <c:yMode val="edge"/>
          <c:x val="0.19224374237910069"/>
          <c:y val="5.0221766667299383E-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title>
    <c:autoTitleDeleted val="0"/>
    <c:pivotFmts>
      <c:pivotFmt>
        <c:idx val="0"/>
        <c:spPr>
          <a:solidFill>
            <a:schemeClr val="accent2">
              <a:alpha val="85000"/>
            </a:schemeClr>
          </a:solidFill>
          <a:ln w="9525" cap="flat" cmpd="sng" algn="ctr">
            <a:solidFill>
              <a:schemeClr val="lt1">
                <a:alpha val="50000"/>
              </a:schemeClr>
            </a:solidFill>
            <a:round/>
          </a:ln>
          <a:effectLst/>
        </c:spPr>
        <c:marker>
          <c:symbol val="none"/>
        </c:marker>
      </c:pivotFmt>
      <c:pivotFmt>
        <c:idx val="1"/>
        <c:spPr>
          <a:solidFill>
            <a:schemeClr val="accent2">
              <a:alpha val="85000"/>
            </a:schemeClr>
          </a:solidFill>
          <a:ln w="9525" cap="flat" cmpd="sng" algn="ctr">
            <a:solidFill>
              <a:schemeClr val="lt1">
                <a:alpha val="50000"/>
              </a:schemeClr>
            </a:solidFill>
            <a:round/>
          </a:ln>
          <a:effectLst/>
        </c:spPr>
        <c:marker>
          <c:symbol val="none"/>
        </c:marker>
      </c:pivotFmt>
      <c:pivotFmt>
        <c:idx val="2"/>
        <c:spPr>
          <a:solidFill>
            <a:schemeClr val="accent2">
              <a:alpha val="85000"/>
            </a:schemeClr>
          </a:solidFill>
          <a:ln w="9525" cap="flat" cmpd="sng" algn="ctr">
            <a:solidFill>
              <a:schemeClr val="lt1">
                <a:alpha val="50000"/>
              </a:schemeClr>
            </a:solidFill>
            <a:round/>
          </a:ln>
          <a:effectLst/>
        </c:spPr>
        <c:marker>
          <c:symbol val="none"/>
        </c:marker>
      </c:pivotFmt>
      <c:pivotFmt>
        <c:idx val="3"/>
        <c:spPr>
          <a:solidFill>
            <a:schemeClr val="accent2">
              <a:alpha val="85000"/>
            </a:schemeClr>
          </a:solidFill>
          <a:ln w="9525" cap="flat" cmpd="sng" algn="ctr">
            <a:solidFill>
              <a:schemeClr val="lt1">
                <a:alpha val="50000"/>
              </a:schemeClr>
            </a:solidFill>
            <a:round/>
          </a:ln>
          <a:effectLst/>
        </c:spPr>
        <c:marker>
          <c:symbol val="none"/>
        </c:marker>
      </c:pivotFmt>
      <c:pivotFmt>
        <c:idx val="4"/>
        <c:spPr>
          <a:solidFill>
            <a:schemeClr val="accent2">
              <a:alpha val="85000"/>
            </a:schemeClr>
          </a:solidFill>
          <a:ln w="9525" cap="flat" cmpd="sng" algn="ctr">
            <a:solidFill>
              <a:schemeClr val="lt1">
                <a:alpha val="50000"/>
              </a:schemeClr>
            </a:solidFill>
            <a:round/>
          </a:ln>
          <a:effectLst/>
        </c:spPr>
        <c:marker>
          <c:symbol val="none"/>
        </c:marker>
      </c:pivotFmt>
      <c:pivotFmt>
        <c:idx val="5"/>
        <c:spPr>
          <a:solidFill>
            <a:schemeClr val="accent2">
              <a:alpha val="85000"/>
            </a:schemeClr>
          </a:solidFill>
          <a:ln w="9525" cap="flat" cmpd="sng" algn="ctr">
            <a:solidFill>
              <a:schemeClr val="lt1">
                <a:alpha val="50000"/>
              </a:schemeClr>
            </a:solidFill>
            <a:round/>
          </a:ln>
          <a:effectLst/>
        </c:spPr>
        <c:marker>
          <c:symbol val="none"/>
        </c:marker>
      </c:pivotFmt>
      <c:pivotFmt>
        <c:idx val="6"/>
        <c:spPr>
          <a:solidFill>
            <a:schemeClr val="accent2">
              <a:alpha val="85000"/>
            </a:schemeClr>
          </a:solidFill>
          <a:ln w="9525" cap="flat" cmpd="sng" algn="ctr">
            <a:solidFill>
              <a:schemeClr val="lt1">
                <a:alpha val="50000"/>
              </a:schemeClr>
            </a:solidFill>
            <a:round/>
          </a:ln>
          <a:effectLst/>
        </c:spPr>
        <c:marker>
          <c:symbol val="none"/>
        </c:marker>
      </c:pivotFmt>
      <c:pivotFmt>
        <c:idx val="7"/>
        <c:spPr>
          <a:solidFill>
            <a:schemeClr val="accent2">
              <a:alpha val="85000"/>
            </a:schemeClr>
          </a:solidFill>
          <a:ln w="9525" cap="flat" cmpd="sng" algn="ctr">
            <a:solidFill>
              <a:schemeClr val="lt1">
                <a:alpha val="50000"/>
              </a:schemeClr>
            </a:solidFill>
            <a:round/>
          </a:ln>
          <a:effectLst/>
        </c:spPr>
        <c:marker>
          <c:symbol val="none"/>
        </c:marker>
      </c:pivotFmt>
      <c:pivotFmt>
        <c:idx val="8"/>
        <c:spPr>
          <a:solidFill>
            <a:schemeClr val="accent2">
              <a:alpha val="85000"/>
            </a:schemeClr>
          </a:solidFill>
          <a:ln w="9525" cap="flat" cmpd="sng" algn="ctr">
            <a:solidFill>
              <a:schemeClr val="lt1">
                <a:alpha val="50000"/>
              </a:schemeClr>
            </a:solidFill>
            <a:round/>
          </a:ln>
          <a:effectLst/>
        </c:spPr>
        <c:marker>
          <c:symbol val="none"/>
        </c:marker>
      </c:pivotFmt>
    </c:pivotFmts>
    <c:plotArea>
      <c:layout>
        <c:manualLayout>
          <c:layoutTarget val="inner"/>
          <c:xMode val="edge"/>
          <c:yMode val="edge"/>
          <c:x val="0.41335913501872584"/>
          <c:y val="0.10927032251896207"/>
          <c:w val="0.47339832590679048"/>
          <c:h val="0.86440592234900859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'grafy '!$B$203</c:f>
              <c:strCache>
                <c:ptCount val="1"/>
                <c:pt idx="0">
                  <c:v>Součet z ano</c:v>
                </c:pt>
              </c:strCache>
            </c:strRef>
          </c:tx>
          <c:spPr>
            <a:solidFill>
              <a:schemeClr val="accent2">
                <a:shade val="65000"/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'grafy '!$A$204:$A$214</c:f>
              <c:strCache>
                <c:ptCount val="10"/>
                <c:pt idx="0">
                  <c:v>Jiné</c:v>
                </c:pt>
                <c:pt idx="1">
                  <c:v>sociální podnikání, zaměstnanost</c:v>
                </c:pt>
                <c:pt idx="2">
                  <c:v>sdružené nákupy (úspory)</c:v>
                </c:pt>
                <c:pt idx="3">
                  <c:v>sociální služby</c:v>
                </c:pt>
                <c:pt idx="4">
                  <c:v>odpadové hospodářství</c:v>
                </c:pt>
                <c:pt idx="5">
                  <c:v>vodovody a kanalizace</c:v>
                </c:pt>
                <c:pt idx="6">
                  <c:v>cestovní ruch</c:v>
                </c:pt>
                <c:pt idx="7">
                  <c:v>krizové situace</c:v>
                </c:pt>
                <c:pt idx="8">
                  <c:v>kultura, sport, spolky</c:v>
                </c:pt>
                <c:pt idx="9">
                  <c:v>předškolní a základní vzdělávání</c:v>
                </c:pt>
              </c:strCache>
            </c:strRef>
          </c:cat>
          <c:val>
            <c:numRef>
              <c:f>'grafy '!$B$204:$B$214</c:f>
              <c:numCache>
                <c:formatCode>General</c:formatCode>
                <c:ptCount val="10"/>
                <c:pt idx="0">
                  <c:v>3</c:v>
                </c:pt>
                <c:pt idx="1">
                  <c:v>9</c:v>
                </c:pt>
                <c:pt idx="2">
                  <c:v>11</c:v>
                </c:pt>
                <c:pt idx="3">
                  <c:v>20</c:v>
                </c:pt>
                <c:pt idx="4">
                  <c:v>32</c:v>
                </c:pt>
                <c:pt idx="5">
                  <c:v>32</c:v>
                </c:pt>
                <c:pt idx="6">
                  <c:v>34</c:v>
                </c:pt>
                <c:pt idx="7">
                  <c:v>37</c:v>
                </c:pt>
                <c:pt idx="8">
                  <c:v>50</c:v>
                </c:pt>
                <c:pt idx="9">
                  <c:v>52</c:v>
                </c:pt>
              </c:numCache>
            </c:numRef>
          </c:val>
        </c:ser>
        <c:ser>
          <c:idx val="1"/>
          <c:order val="1"/>
          <c:tx>
            <c:strRef>
              <c:f>'grafy '!$C$203</c:f>
              <c:strCache>
                <c:ptCount val="1"/>
                <c:pt idx="0">
                  <c:v>Součet z ne, ale chceme</c:v>
                </c:pt>
              </c:strCache>
            </c:strRef>
          </c:tx>
          <c:spPr>
            <a:solidFill>
              <a:schemeClr val="accent6">
                <a:lumMod val="40000"/>
                <a:lumOff val="60000"/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dLbl>
              <c:idx val="0"/>
              <c:layout>
                <c:manualLayout>
                  <c:x val="1.3681261089093018E-2"/>
                  <c:y val="1.0211281628168433E-7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1.9237313383349535E-2"/>
                      <c:h val="4.3469834342378139E-2"/>
                    </c:manualLayout>
                  </c15:layout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'grafy '!$A$204:$A$214</c:f>
              <c:strCache>
                <c:ptCount val="10"/>
                <c:pt idx="0">
                  <c:v>Jiné</c:v>
                </c:pt>
                <c:pt idx="1">
                  <c:v>sociální podnikání, zaměstnanost</c:v>
                </c:pt>
                <c:pt idx="2">
                  <c:v>sdružené nákupy (úspory)</c:v>
                </c:pt>
                <c:pt idx="3">
                  <c:v>sociální služby</c:v>
                </c:pt>
                <c:pt idx="4">
                  <c:v>odpadové hospodářství</c:v>
                </c:pt>
                <c:pt idx="5">
                  <c:v>vodovody a kanalizace</c:v>
                </c:pt>
                <c:pt idx="6">
                  <c:v>cestovní ruch</c:v>
                </c:pt>
                <c:pt idx="7">
                  <c:v>krizové situace</c:v>
                </c:pt>
                <c:pt idx="8">
                  <c:v>kultura, sport, spolky</c:v>
                </c:pt>
                <c:pt idx="9">
                  <c:v>předškolní a základní vzdělávání</c:v>
                </c:pt>
              </c:strCache>
            </c:strRef>
          </c:cat>
          <c:val>
            <c:numRef>
              <c:f>'grafy '!$C$204:$C$214</c:f>
              <c:numCache>
                <c:formatCode>General</c:formatCode>
                <c:ptCount val="10"/>
                <c:pt idx="0">
                  <c:v>0</c:v>
                </c:pt>
                <c:pt idx="1">
                  <c:v>10</c:v>
                </c:pt>
                <c:pt idx="2">
                  <c:v>11</c:v>
                </c:pt>
                <c:pt idx="3">
                  <c:v>12</c:v>
                </c:pt>
                <c:pt idx="4">
                  <c:v>10</c:v>
                </c:pt>
                <c:pt idx="5">
                  <c:v>11</c:v>
                </c:pt>
                <c:pt idx="6">
                  <c:v>11</c:v>
                </c:pt>
                <c:pt idx="7">
                  <c:v>9</c:v>
                </c:pt>
                <c:pt idx="8">
                  <c:v>8</c:v>
                </c:pt>
                <c:pt idx="9">
                  <c:v>9</c:v>
                </c:pt>
              </c:numCache>
            </c:numRef>
          </c:val>
        </c:ser>
        <c:ser>
          <c:idx val="2"/>
          <c:order val="2"/>
          <c:tx>
            <c:strRef>
              <c:f>'grafy '!$D$203</c:f>
              <c:strCache>
                <c:ptCount val="1"/>
                <c:pt idx="0">
                  <c:v>Součet z ne</c:v>
                </c:pt>
              </c:strCache>
            </c:strRef>
          </c:tx>
          <c:spPr>
            <a:solidFill>
              <a:srgbClr val="FF9966"/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dLbl>
              <c:idx val="0"/>
              <c:layout>
                <c:manualLayout>
                  <c:x val="1.2161120968082683E-2"/>
                  <c:y val="0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'grafy '!$A$204:$A$214</c:f>
              <c:strCache>
                <c:ptCount val="10"/>
                <c:pt idx="0">
                  <c:v>Jiné</c:v>
                </c:pt>
                <c:pt idx="1">
                  <c:v>sociální podnikání, zaměstnanost</c:v>
                </c:pt>
                <c:pt idx="2">
                  <c:v>sdružené nákupy (úspory)</c:v>
                </c:pt>
                <c:pt idx="3">
                  <c:v>sociální služby</c:v>
                </c:pt>
                <c:pt idx="4">
                  <c:v>odpadové hospodářství</c:v>
                </c:pt>
                <c:pt idx="5">
                  <c:v>vodovody a kanalizace</c:v>
                </c:pt>
                <c:pt idx="6">
                  <c:v>cestovní ruch</c:v>
                </c:pt>
                <c:pt idx="7">
                  <c:v>krizové situace</c:v>
                </c:pt>
                <c:pt idx="8">
                  <c:v>kultura, sport, spolky</c:v>
                </c:pt>
                <c:pt idx="9">
                  <c:v>předškolní a základní vzdělávání</c:v>
                </c:pt>
              </c:strCache>
            </c:strRef>
          </c:cat>
          <c:val>
            <c:numRef>
              <c:f>'grafy '!$D$204:$D$214</c:f>
              <c:numCache>
                <c:formatCode>General</c:formatCode>
                <c:ptCount val="10"/>
                <c:pt idx="0">
                  <c:v>0</c:v>
                </c:pt>
                <c:pt idx="1">
                  <c:v>34</c:v>
                </c:pt>
                <c:pt idx="2">
                  <c:v>32</c:v>
                </c:pt>
                <c:pt idx="3">
                  <c:v>23</c:v>
                </c:pt>
                <c:pt idx="4">
                  <c:v>16</c:v>
                </c:pt>
                <c:pt idx="5">
                  <c:v>21</c:v>
                </c:pt>
                <c:pt idx="6">
                  <c:v>14</c:v>
                </c:pt>
                <c:pt idx="7">
                  <c:v>15</c:v>
                </c:pt>
                <c:pt idx="8">
                  <c:v>7</c:v>
                </c:pt>
                <c:pt idx="9">
                  <c:v>5</c:v>
                </c:pt>
              </c:numCache>
            </c:numRef>
          </c:val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100"/>
        <c:axId val="349041984"/>
        <c:axId val="349042376"/>
      </c:barChart>
      <c:catAx>
        <c:axId val="34904198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349042376"/>
        <c:crosses val="autoZero"/>
        <c:auto val="1"/>
        <c:lblAlgn val="ctr"/>
        <c:lblOffset val="100"/>
        <c:noMultiLvlLbl val="0"/>
      </c:catAx>
      <c:valAx>
        <c:axId val="349042376"/>
        <c:scaling>
          <c:orientation val="minMax"/>
        </c:scaling>
        <c:delete val="1"/>
        <c:axPos val="b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34904198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7635545328723119"/>
          <c:y val="0.62497046386789057"/>
          <c:w val="0.23460463207571366"/>
          <c:h val="0.35233128665211905"/>
        </c:manualLayout>
      </c:layout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cs-CZ"/>
    </a:p>
  </c:txPr>
  <c:externalData r:id="rId3">
    <c:autoUpdate val="0"/>
  </c:externalData>
  <c:extLst>
    <c:ext xmlns:c14="http://schemas.microsoft.com/office/drawing/2007/8/2/chart" uri="{781A3756-C4B2-4CAC-9D66-4F8BD8637D16}">
      <c14:pivotOptions>
        <c14:dropZoneFilter val="1"/>
        <c14:dropZoneCategories val="1"/>
        <c14:dropZoneData val="1"/>
        <c14:dropZoneSeries val="1"/>
        <c14:dropZonesVisible val="1"/>
      </c14:pivotOptions>
    </c:ext>
  </c:extLst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8"/>
    </mc:Choice>
    <mc:Fallback>
      <c:style val="8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2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cs-CZ" sz="2200" dirty="0"/>
              <a:t>V jakých oblastech se daří spolupracovat</a:t>
            </a:r>
          </a:p>
        </c:rich>
      </c:tx>
      <c:layout>
        <c:manualLayout>
          <c:xMode val="edge"/>
          <c:yMode val="edge"/>
          <c:x val="0.15438432565621144"/>
          <c:y val="2.4917063630408649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title>
    <c:autoTitleDeleted val="0"/>
    <c:plotArea>
      <c:layout>
        <c:manualLayout>
          <c:layoutTarget val="inner"/>
          <c:xMode val="edge"/>
          <c:yMode val="edge"/>
          <c:x val="0.40692531654369235"/>
          <c:y val="0.10440605291271784"/>
          <c:w val="0.56828596200896386"/>
          <c:h val="0.8177316048024319"/>
        </c:manualLayout>
      </c:layout>
      <c:barChart>
        <c:barDir val="bar"/>
        <c:grouping val="clustered"/>
        <c:varyColors val="0"/>
        <c:ser>
          <c:idx val="0"/>
          <c:order val="0"/>
          <c:spPr>
            <a:solidFill>
              <a:schemeClr val="accent6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'grafy '!$A$48:$A$60</c:f>
              <c:strCache>
                <c:ptCount val="13"/>
                <c:pt idx="0">
                  <c:v>dotace</c:v>
                </c:pt>
                <c:pt idx="1">
                  <c:v>technické služby a vybavení</c:v>
                </c:pt>
                <c:pt idx="2">
                  <c:v>sdílení informací a školení</c:v>
                </c:pt>
                <c:pt idx="3">
                  <c:v>kultura</c:v>
                </c:pt>
                <c:pt idx="4">
                  <c:v>dopravní obslužnost</c:v>
                </c:pt>
                <c:pt idx="5">
                  <c:v>sociální věci</c:v>
                </c:pt>
                <c:pt idx="6">
                  <c:v>odpadové hospodářství</c:v>
                </c:pt>
                <c:pt idx="7">
                  <c:v>cestovní ruch</c:v>
                </c:pt>
                <c:pt idx="8">
                  <c:v>vodovody a kanalizace</c:v>
                </c:pt>
                <c:pt idx="9">
                  <c:v>sport</c:v>
                </c:pt>
                <c:pt idx="10">
                  <c:v>školství</c:v>
                </c:pt>
                <c:pt idx="11">
                  <c:v>pomoc při krizových situacích</c:v>
                </c:pt>
                <c:pt idx="12">
                  <c:v>dobrovolní hasiči</c:v>
                </c:pt>
              </c:strCache>
            </c:strRef>
          </c:cat>
          <c:val>
            <c:numRef>
              <c:f>'grafy '!$B$48:$B$60</c:f>
              <c:numCache>
                <c:formatCode>General</c:formatCode>
                <c:ptCount val="13"/>
                <c:pt idx="0">
                  <c:v>1</c:v>
                </c:pt>
                <c:pt idx="1">
                  <c:v>2</c:v>
                </c:pt>
                <c:pt idx="2">
                  <c:v>2</c:v>
                </c:pt>
                <c:pt idx="3">
                  <c:v>4</c:v>
                </c:pt>
                <c:pt idx="4">
                  <c:v>8</c:v>
                </c:pt>
                <c:pt idx="5">
                  <c:v>11</c:v>
                </c:pt>
                <c:pt idx="6">
                  <c:v>19</c:v>
                </c:pt>
                <c:pt idx="7">
                  <c:v>19</c:v>
                </c:pt>
                <c:pt idx="8">
                  <c:v>21</c:v>
                </c:pt>
                <c:pt idx="9">
                  <c:v>35</c:v>
                </c:pt>
                <c:pt idx="10">
                  <c:v>49</c:v>
                </c:pt>
                <c:pt idx="11">
                  <c:v>51</c:v>
                </c:pt>
                <c:pt idx="12">
                  <c:v>53</c:v>
                </c:pt>
              </c:numCache>
            </c:numRef>
          </c:val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65"/>
        <c:axId val="349043160"/>
        <c:axId val="349043552"/>
      </c:barChart>
      <c:catAx>
        <c:axId val="34904316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349043552"/>
        <c:crosses val="autoZero"/>
        <c:auto val="1"/>
        <c:lblAlgn val="ctr"/>
        <c:lblOffset val="100"/>
        <c:noMultiLvlLbl val="0"/>
      </c:catAx>
      <c:valAx>
        <c:axId val="349043552"/>
        <c:scaling>
          <c:orientation val="minMax"/>
        </c:scaling>
        <c:delete val="0"/>
        <c:axPos val="b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34904316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cs-CZ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pivotSource>
    <c:name>[výsledky dotazníky souhrn + grafy.xlsx]grafy !Kontingenční tabulka 15</c:name>
    <c:fmtId val="74"/>
  </c:pivotSource>
  <c:chart>
    <c:title>
      <c:tx>
        <c:rich>
          <a:bodyPr rot="0" spcFirstLastPara="1" vertOverflow="ellipsis" vert="horz" wrap="square" anchor="ctr" anchorCtr="1"/>
          <a:lstStyle/>
          <a:p>
            <a:pPr algn="l">
              <a:defRPr sz="20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cs-CZ" sz="2000"/>
              <a:t>V jakých oblastech se NEdaří spolupracovat</a:t>
            </a:r>
            <a:endParaRPr lang="en-US" sz="2000"/>
          </a:p>
        </c:rich>
      </c:tx>
      <c:layout>
        <c:manualLayout>
          <c:xMode val="edge"/>
          <c:yMode val="edge"/>
          <c:x val="0.15446783715629711"/>
          <c:y val="3.136190866867393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algn="l">
            <a:defRPr sz="20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title>
    <c:autoTitleDeleted val="0"/>
    <c:pivotFmts>
      <c:pivotFmt>
        <c:idx val="0"/>
        <c:spPr>
          <a:gradFill rotWithShape="1">
            <a:gsLst>
              <a:gs pos="0">
                <a:schemeClr val="accent2">
                  <a:satMod val="103000"/>
                  <a:lumMod val="102000"/>
                  <a:tint val="94000"/>
                </a:schemeClr>
              </a:gs>
              <a:gs pos="50000">
                <a:schemeClr val="accent2">
                  <a:satMod val="110000"/>
                  <a:lumMod val="100000"/>
                  <a:shade val="100000"/>
                </a:schemeClr>
              </a:gs>
              <a:gs pos="100000">
                <a:schemeClr val="accent2">
                  <a:lumMod val="99000"/>
                  <a:satMod val="120000"/>
                  <a:shade val="78000"/>
                </a:schemeClr>
              </a:gs>
            </a:gsLst>
            <a:lin ang="5400000" scaled="0"/>
          </a:gradFill>
          <a:ln w="9525" cap="flat" cmpd="sng" algn="ctr">
            <a:noFill/>
            <a:round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lt1">
                      <a:lumMod val="8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cs-CZ"/>
            </a:p>
          </c:txPr>
          <c:dLblPos val="outEnd"/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"/>
        <c:spPr>
          <a:gradFill rotWithShape="1">
            <a:gsLst>
              <a:gs pos="0">
                <a:schemeClr val="accent2">
                  <a:satMod val="103000"/>
                  <a:lumMod val="102000"/>
                  <a:tint val="94000"/>
                </a:schemeClr>
              </a:gs>
              <a:gs pos="50000">
                <a:schemeClr val="accent2">
                  <a:satMod val="110000"/>
                  <a:lumMod val="100000"/>
                  <a:shade val="100000"/>
                </a:schemeClr>
              </a:gs>
              <a:gs pos="100000">
                <a:schemeClr val="accent2">
                  <a:lumMod val="99000"/>
                  <a:satMod val="120000"/>
                  <a:shade val="78000"/>
                </a:schemeClr>
              </a:gs>
            </a:gsLst>
            <a:lin ang="5400000" scaled="0"/>
          </a:gradFill>
          <a:ln w="9525" cap="flat" cmpd="sng" algn="ctr">
            <a:noFill/>
            <a:round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lt1">
                      <a:lumMod val="8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cs-CZ"/>
            </a:p>
          </c:txPr>
          <c:dLblPos val="outEnd"/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"/>
        <c:spPr>
          <a:gradFill rotWithShape="1">
            <a:gsLst>
              <a:gs pos="0">
                <a:schemeClr val="accent2">
                  <a:satMod val="103000"/>
                  <a:lumMod val="102000"/>
                  <a:tint val="94000"/>
                </a:schemeClr>
              </a:gs>
              <a:gs pos="50000">
                <a:schemeClr val="accent2">
                  <a:satMod val="110000"/>
                  <a:lumMod val="100000"/>
                  <a:shade val="100000"/>
                </a:schemeClr>
              </a:gs>
              <a:gs pos="100000">
                <a:schemeClr val="accent2">
                  <a:lumMod val="99000"/>
                  <a:satMod val="120000"/>
                  <a:shade val="78000"/>
                </a:schemeClr>
              </a:gs>
            </a:gsLst>
            <a:lin ang="5400000" scaled="0"/>
          </a:gradFill>
          <a:ln w="9525" cap="flat" cmpd="sng" algn="ctr">
            <a:noFill/>
            <a:round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lt1">
                      <a:lumMod val="8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cs-CZ"/>
            </a:p>
          </c:txPr>
          <c:dLblPos val="outEnd"/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</c:pivotFmts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'grafy '!$H$68</c:f>
              <c:strCache>
                <c:ptCount val="1"/>
                <c:pt idx="0">
                  <c:v>Celkem</c:v>
                </c:pt>
              </c:strCache>
            </c:strRef>
          </c:tx>
          <c:spPr>
            <a:solidFill>
              <a:srgbClr val="FF9966"/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'grafy '!$G$69:$G$76</c:f>
              <c:strCache>
                <c:ptCount val="7"/>
                <c:pt idx="0">
                  <c:v>dopravní obslužnost</c:v>
                </c:pt>
                <c:pt idx="1">
                  <c:v>kultura</c:v>
                </c:pt>
                <c:pt idx="2">
                  <c:v>cestovní ruch</c:v>
                </c:pt>
                <c:pt idx="3">
                  <c:v>školství</c:v>
                </c:pt>
                <c:pt idx="4">
                  <c:v>sociálnívěci</c:v>
                </c:pt>
                <c:pt idx="5">
                  <c:v>odpadové hospodářství</c:v>
                </c:pt>
                <c:pt idx="6">
                  <c:v>vodovodyakanalizace</c:v>
                </c:pt>
              </c:strCache>
            </c:strRef>
          </c:cat>
          <c:val>
            <c:numRef>
              <c:f>'grafy '!$H$69:$H$76</c:f>
              <c:numCache>
                <c:formatCode>General</c:formatCode>
                <c:ptCount val="7"/>
                <c:pt idx="0">
                  <c:v>1</c:v>
                </c:pt>
                <c:pt idx="1">
                  <c:v>2</c:v>
                </c:pt>
                <c:pt idx="2">
                  <c:v>2</c:v>
                </c:pt>
                <c:pt idx="3">
                  <c:v>7</c:v>
                </c:pt>
                <c:pt idx="4">
                  <c:v>8</c:v>
                </c:pt>
                <c:pt idx="5">
                  <c:v>12</c:v>
                </c:pt>
                <c:pt idx="6">
                  <c:v>15</c:v>
                </c:pt>
              </c:numCache>
            </c:numRef>
          </c:val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65"/>
        <c:axId val="349044336"/>
        <c:axId val="349044728"/>
      </c:barChart>
      <c:catAx>
        <c:axId val="34904433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349044728"/>
        <c:crosses val="autoZero"/>
        <c:auto val="1"/>
        <c:lblAlgn val="ctr"/>
        <c:lblOffset val="100"/>
        <c:noMultiLvlLbl val="0"/>
      </c:catAx>
      <c:valAx>
        <c:axId val="349044728"/>
        <c:scaling>
          <c:orientation val="minMax"/>
        </c:scaling>
        <c:delete val="0"/>
        <c:axPos val="b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34904433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cs-CZ"/>
    </a:p>
  </c:txPr>
  <c:externalData r:id="rId3">
    <c:autoUpdate val="0"/>
  </c:externalData>
  <c:extLst>
    <c:ext xmlns:c14="http://schemas.microsoft.com/office/drawing/2007/8/2/chart" uri="{781A3756-C4B2-4CAC-9D66-4F8BD8637D16}">
      <c14:pivotOptions>
        <c14:dropZoneFilter val="1"/>
        <c14:dropZoneCategories val="1"/>
        <c14:dropZoneData val="1"/>
      </c14:pivotOptions>
    </c:ext>
  </c:extLst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0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cs-CZ" sz="2000"/>
              <a:t>Hodnocení kapacit svazků pro koordniaci aktivit pro celé území ORP Rakovník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Mezivýpočet!$H$5</c:f>
              <c:strCache>
                <c:ptCount val="1"/>
                <c:pt idx="0">
                  <c:v>ano</c:v>
                </c:pt>
              </c:strCache>
            </c:strRef>
          </c:tx>
          <c:spPr>
            <a:solidFill>
              <a:schemeClr val="accent6">
                <a:lumMod val="60000"/>
                <a:lumOff val="40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cat>
            <c:strRef>
              <c:f>Mezivýpočet!$B$6:$G$8</c:f>
              <c:strCache>
                <c:ptCount val="3"/>
                <c:pt idx="0">
                  <c:v>oblast odpadového hospodářství </c:v>
                </c:pt>
                <c:pt idx="1">
                  <c:v>oblast školství</c:v>
                </c:pt>
                <c:pt idx="2">
                  <c:v>oblast sociálních služeb</c:v>
                </c:pt>
              </c:strCache>
            </c:strRef>
          </c:cat>
          <c:val>
            <c:numRef>
              <c:f>Mezivýpočet!$H$6:$H$8</c:f>
              <c:numCache>
                <c:formatCode>General</c:formatCode>
                <c:ptCount val="3"/>
                <c:pt idx="0">
                  <c:v>15</c:v>
                </c:pt>
                <c:pt idx="1">
                  <c:v>13</c:v>
                </c:pt>
                <c:pt idx="2">
                  <c:v>13</c:v>
                </c:pt>
              </c:numCache>
            </c:numRef>
          </c:val>
        </c:ser>
        <c:ser>
          <c:idx val="1"/>
          <c:order val="1"/>
          <c:tx>
            <c:strRef>
              <c:f>Mezivýpočet!$I$5</c:f>
              <c:strCache>
                <c:ptCount val="1"/>
                <c:pt idx="0">
                  <c:v>ne</c:v>
                </c:pt>
              </c:strCache>
            </c:strRef>
          </c:tx>
          <c:spPr>
            <a:solidFill>
              <a:srgbClr val="FF9966"/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cat>
            <c:strRef>
              <c:f>Mezivýpočet!$B$6:$G$8</c:f>
              <c:strCache>
                <c:ptCount val="3"/>
                <c:pt idx="0">
                  <c:v>oblast odpadového hospodářství </c:v>
                </c:pt>
                <c:pt idx="1">
                  <c:v>oblast školství</c:v>
                </c:pt>
                <c:pt idx="2">
                  <c:v>oblast sociálních služeb</c:v>
                </c:pt>
              </c:strCache>
            </c:strRef>
          </c:cat>
          <c:val>
            <c:numRef>
              <c:f>Mezivýpočet!$I$6:$I$8</c:f>
              <c:numCache>
                <c:formatCode>General</c:formatCode>
                <c:ptCount val="3"/>
                <c:pt idx="0">
                  <c:v>17</c:v>
                </c:pt>
                <c:pt idx="1">
                  <c:v>19</c:v>
                </c:pt>
                <c:pt idx="2">
                  <c:v>18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5"/>
        <c:axId val="349045512"/>
        <c:axId val="349045904"/>
      </c:barChart>
      <c:catAx>
        <c:axId val="3490455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0" spcFirstLastPara="1" vertOverflow="ellipsis" wrap="square" anchor="ctr" anchorCtr="1"/>
          <a:lstStyle/>
          <a:p>
            <a:pPr>
              <a:defRPr sz="1400" b="1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349045904"/>
        <c:crosses val="autoZero"/>
        <c:auto val="1"/>
        <c:lblAlgn val="ctr"/>
        <c:lblOffset val="100"/>
        <c:noMultiLvlLbl val="0"/>
      </c:catAx>
      <c:valAx>
        <c:axId val="349045904"/>
        <c:scaling>
          <c:orientation val="minMax"/>
        </c:scaling>
        <c:delete val="1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34904551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43756737946068996"/>
          <c:y val="0.89320684997105348"/>
          <c:w val="0.15208479284955054"/>
          <c:h val="8.4100476724821849E-2"/>
        </c:manualLayout>
      </c:layout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cs-CZ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8"/>
    </mc:Choice>
    <mc:Fallback>
      <c:style val="8"/>
    </mc:Fallback>
  </mc:AlternateContent>
  <c:pivotSource>
    <c:name>[výsledky dotazníky souhrn + grafy.xlsx]grafy !Kontingenční tabulka 2</c:name>
    <c:fmtId val="-1"/>
  </c:pivotSource>
  <c:chart>
    <c:title>
      <c:tx>
        <c:rich>
          <a:bodyPr rot="0" spcFirstLastPara="1" vertOverflow="ellipsis" vert="horz" wrap="square" anchor="ctr" anchorCtr="1"/>
          <a:lstStyle/>
          <a:p>
            <a:pPr>
              <a:defRPr sz="2000" b="1" i="0" u="none" strike="noStrike" kern="1200" cap="all" spc="5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cs-CZ" sz="2000" cap="none" dirty="0" smtClean="0"/>
              <a:t>Vhodné formy meziobecní spolupráce </a:t>
            </a:r>
            <a:endParaRPr lang="cs-CZ" sz="2000" cap="none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1" i="0" u="none" strike="noStrike" kern="1200" cap="all" spc="5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title>
    <c:autoTitleDeleted val="0"/>
    <c:pivotFmts>
      <c:pivotFmt>
        <c:idx val="0"/>
        <c:spPr>
          <a:solidFill>
            <a:schemeClr val="accent6">
              <a:alpha val="70000"/>
            </a:schemeClr>
          </a:solidFill>
          <a:ln>
            <a:noFill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1" i="0" u="none" strike="noStrike" kern="1200" baseline="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pPr>
              <a:endParaRPr lang="cs-CZ"/>
            </a:p>
          </c:txPr>
          <c:dLblPos val="ctr"/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"/>
        <c:spPr>
          <a:solidFill>
            <a:schemeClr val="accent6">
              <a:alpha val="70000"/>
            </a:schemeClr>
          </a:solidFill>
          <a:ln>
            <a:noFill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1" i="0" u="none" strike="noStrike" kern="1200" baseline="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pPr>
              <a:endParaRPr lang="cs-CZ"/>
            </a:p>
          </c:txPr>
          <c:dLblPos val="ctr"/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"/>
        <c:spPr>
          <a:solidFill>
            <a:schemeClr val="accent6">
              <a:alpha val="70000"/>
            </a:schemeClr>
          </a:solidFill>
          <a:ln>
            <a:noFill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1" i="0" u="none" strike="noStrike" kern="1200" baseline="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pPr>
              <a:endParaRPr lang="cs-CZ"/>
            </a:p>
          </c:txPr>
          <c:dLblPos val="ctr"/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3"/>
        <c:spPr>
          <a:solidFill>
            <a:schemeClr val="accent6">
              <a:alpha val="70000"/>
            </a:schemeClr>
          </a:solidFill>
          <a:ln>
            <a:noFill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1" i="0" u="none" strike="noStrike" kern="1200" baseline="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pPr>
              <a:endParaRPr lang="cs-CZ"/>
            </a:p>
          </c:txPr>
          <c:dLblPos val="ctr"/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4"/>
        <c:spPr>
          <a:solidFill>
            <a:schemeClr val="accent6">
              <a:alpha val="70000"/>
            </a:schemeClr>
          </a:solidFill>
          <a:ln>
            <a:noFill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1" i="0" u="none" strike="noStrike" kern="1200" baseline="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pPr>
              <a:endParaRPr lang="cs-CZ"/>
            </a:p>
          </c:txPr>
          <c:dLblPos val="ctr"/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5"/>
        <c:spPr>
          <a:solidFill>
            <a:schemeClr val="accent6">
              <a:alpha val="70000"/>
            </a:schemeClr>
          </a:solidFill>
          <a:ln>
            <a:noFill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1" i="0" u="none" strike="noStrike" kern="1200" baseline="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pPr>
              <a:endParaRPr lang="cs-CZ"/>
            </a:p>
          </c:txPr>
          <c:dLblPos val="ctr"/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6"/>
        <c:spPr>
          <a:solidFill>
            <a:schemeClr val="accent6">
              <a:alpha val="70000"/>
            </a:schemeClr>
          </a:solidFill>
          <a:ln>
            <a:noFill/>
          </a:ln>
          <a:effectLst/>
        </c:spPr>
      </c:pivotFmt>
      <c:pivotFmt>
        <c:idx val="7"/>
        <c:spPr>
          <a:solidFill>
            <a:schemeClr val="accent6">
              <a:alpha val="70000"/>
            </a:schemeClr>
          </a:solidFill>
          <a:ln>
            <a:noFill/>
          </a:ln>
          <a:effectLst/>
        </c:spPr>
      </c:pivotFmt>
      <c:pivotFmt>
        <c:idx val="8"/>
        <c:spPr>
          <a:solidFill>
            <a:schemeClr val="accent6">
              <a:alpha val="70000"/>
            </a:schemeClr>
          </a:solidFill>
          <a:ln>
            <a:noFill/>
          </a:ln>
          <a:effectLst/>
        </c:spPr>
      </c:pivotFmt>
      <c:pivotFmt>
        <c:idx val="9"/>
        <c:spPr>
          <a:solidFill>
            <a:schemeClr val="accent6">
              <a:alpha val="70000"/>
            </a:schemeClr>
          </a:solidFill>
          <a:ln>
            <a:noFill/>
          </a:ln>
          <a:effectLst/>
        </c:spPr>
      </c:pivotFmt>
      <c:pivotFmt>
        <c:idx val="10"/>
        <c:spPr>
          <a:solidFill>
            <a:schemeClr val="accent6">
              <a:alpha val="70000"/>
            </a:schemeClr>
          </a:solidFill>
          <a:ln>
            <a:noFill/>
          </a:ln>
          <a:effectLst/>
        </c:spPr>
      </c:pivotFmt>
      <c:pivotFmt>
        <c:idx val="11"/>
        <c:spPr>
          <a:solidFill>
            <a:schemeClr val="accent6">
              <a:alpha val="70000"/>
            </a:schemeClr>
          </a:solidFill>
          <a:ln>
            <a:noFill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1" i="0" u="none" strike="noStrike" kern="1200" baseline="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pPr>
              <a:endParaRPr lang="cs-CZ"/>
            </a:p>
          </c:txPr>
          <c:dLblPos val="ctr"/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2"/>
        <c:spPr>
          <a:solidFill>
            <a:schemeClr val="accent6">
              <a:alpha val="70000"/>
            </a:schemeClr>
          </a:solidFill>
          <a:ln>
            <a:noFill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1" i="0" u="none" strike="noStrike" kern="1200" baseline="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pPr>
              <a:endParaRPr lang="cs-CZ"/>
            </a:p>
          </c:txPr>
          <c:dLblPos val="ctr"/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3"/>
        <c:spPr>
          <a:solidFill>
            <a:schemeClr val="accent6">
              <a:alpha val="70000"/>
            </a:schemeClr>
          </a:solidFill>
          <a:ln>
            <a:noFill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1" i="0" u="none" strike="noStrike" kern="1200" baseline="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pPr>
              <a:endParaRPr lang="cs-CZ"/>
            </a:p>
          </c:txPr>
          <c:dLblPos val="ctr"/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4"/>
        <c:spPr>
          <a:solidFill>
            <a:schemeClr val="accent6">
              <a:alpha val="70000"/>
            </a:schemeClr>
          </a:solidFill>
          <a:ln>
            <a:noFill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1" i="0" u="none" strike="noStrike" kern="1200" baseline="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pPr>
              <a:endParaRPr lang="cs-CZ"/>
            </a:p>
          </c:txPr>
          <c:dLblPos val="ctr"/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5"/>
        <c:spPr>
          <a:solidFill>
            <a:schemeClr val="accent6">
              <a:alpha val="70000"/>
            </a:schemeClr>
          </a:solidFill>
          <a:ln>
            <a:noFill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1" i="0" u="none" strike="noStrike" kern="1200" baseline="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pPr>
              <a:endParaRPr lang="cs-CZ"/>
            </a:p>
          </c:txPr>
          <c:dLblPos val="ctr"/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6"/>
        <c:spPr>
          <a:solidFill>
            <a:schemeClr val="accent6">
              <a:alpha val="70000"/>
            </a:schemeClr>
          </a:solidFill>
          <a:ln>
            <a:noFill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1" i="0" u="none" strike="noStrike" kern="1200" baseline="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pPr>
              <a:endParaRPr lang="cs-CZ"/>
            </a:p>
          </c:txPr>
          <c:dLblPos val="ctr"/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7"/>
        <c:spPr>
          <a:solidFill>
            <a:schemeClr val="accent6">
              <a:alpha val="70000"/>
            </a:schemeClr>
          </a:solidFill>
          <a:ln>
            <a:noFill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1" i="0" u="none" strike="noStrike" kern="1200" baseline="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pPr>
              <a:endParaRPr lang="cs-CZ"/>
            </a:p>
          </c:txPr>
          <c:dLblPos val="ctr"/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8"/>
        <c:spPr>
          <a:solidFill>
            <a:schemeClr val="accent6">
              <a:alpha val="70000"/>
            </a:schemeClr>
          </a:solidFill>
          <a:ln>
            <a:noFill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1" i="0" u="none" strike="noStrike" kern="1200" baseline="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pPr>
              <a:endParaRPr lang="cs-CZ"/>
            </a:p>
          </c:txPr>
          <c:dLblPos val="ctr"/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9"/>
        <c:spPr>
          <a:solidFill>
            <a:schemeClr val="accent6">
              <a:alpha val="70000"/>
            </a:schemeClr>
          </a:solidFill>
          <a:ln>
            <a:noFill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1" i="0" u="none" strike="noStrike" kern="1200" baseline="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pPr>
              <a:endParaRPr lang="cs-CZ"/>
            </a:p>
          </c:txPr>
          <c:dLblPos val="ctr"/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0"/>
        <c:spPr>
          <a:solidFill>
            <a:schemeClr val="accent6">
              <a:alpha val="70000"/>
            </a:schemeClr>
          </a:solidFill>
          <a:ln>
            <a:noFill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1" i="0" u="none" strike="noStrike" kern="1200" baseline="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pPr>
              <a:endParaRPr lang="cs-CZ"/>
            </a:p>
          </c:txPr>
          <c:dLblPos val="ctr"/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1"/>
        <c:spPr>
          <a:solidFill>
            <a:schemeClr val="accent6">
              <a:alpha val="70000"/>
            </a:schemeClr>
          </a:solidFill>
          <a:ln>
            <a:noFill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1" i="0" u="none" strike="noStrike" kern="1200" baseline="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pPr>
              <a:endParaRPr lang="cs-CZ"/>
            </a:p>
          </c:txPr>
          <c:dLblPos val="ctr"/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2"/>
        <c:spPr>
          <a:solidFill>
            <a:schemeClr val="accent6">
              <a:alpha val="70000"/>
            </a:schemeClr>
          </a:solidFill>
          <a:ln>
            <a:noFill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1" i="0" u="none" strike="noStrike" kern="1200" baseline="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pPr>
              <a:endParaRPr lang="cs-CZ"/>
            </a:p>
          </c:txPr>
          <c:dLblPos val="ctr"/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</c:pivotFmts>
    <c:plotArea>
      <c:layout>
        <c:manualLayout>
          <c:layoutTarget val="inner"/>
          <c:xMode val="edge"/>
          <c:yMode val="edge"/>
          <c:x val="0.46670871002235831"/>
          <c:y val="0.18532820578015086"/>
          <c:w val="0.50249060874825591"/>
          <c:h val="0.75274343517812259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'grafy '!$B$140:$B$141</c:f>
              <c:strCache>
                <c:ptCount val="1"/>
                <c:pt idx="0">
                  <c:v>1</c:v>
                </c:pt>
              </c:strCache>
            </c:strRef>
          </c:tx>
          <c:spPr>
            <a:solidFill>
              <a:schemeClr val="accent6">
                <a:tint val="50000"/>
                <a:alpha val="70000"/>
              </a:schemeClr>
            </a:solidFill>
            <a:ln>
              <a:noFill/>
            </a:ln>
            <a:effectLst/>
          </c:spPr>
          <c:invertIfNegative val="0"/>
          <c:cat>
            <c:strRef>
              <c:f>'grafy '!$A$142:$A$147</c:f>
              <c:strCache>
                <c:ptCount val="6"/>
                <c:pt idx="0">
                  <c:v>Jiné</c:v>
                </c:pt>
                <c:pt idx="1">
                  <c:v>Společné organizace a firmy	</c:v>
                </c:pt>
                <c:pt idx="2">
                  <c:v>Smlouvy mezi obcemi</c:v>
                </c:pt>
                <c:pt idx="3">
                  <c:v>Shromáždění představitelů obcí v rámci projektu OBCE SOBĚ</c:v>
                </c:pt>
                <c:pt idx="4">
                  <c:v>Stávající mikroregion (DSO)</c:v>
                </c:pt>
                <c:pt idx="5">
                  <c:v>Neformální spolupráce mezi obcemi </c:v>
                </c:pt>
              </c:strCache>
            </c:strRef>
          </c:cat>
          <c:val>
            <c:numRef>
              <c:f>'grafy '!$B$142:$B$147</c:f>
              <c:numCache>
                <c:formatCode>General</c:formatCode>
                <c:ptCount val="6"/>
                <c:pt idx="0">
                  <c:v>1</c:v>
                </c:pt>
                <c:pt idx="1">
                  <c:v>3</c:v>
                </c:pt>
                <c:pt idx="2">
                  <c:v>4</c:v>
                </c:pt>
                <c:pt idx="3">
                  <c:v>8</c:v>
                </c:pt>
                <c:pt idx="4">
                  <c:v>13</c:v>
                </c:pt>
                <c:pt idx="5">
                  <c:v>23</c:v>
                </c:pt>
              </c:numCache>
            </c:numRef>
          </c:val>
        </c:ser>
        <c:ser>
          <c:idx val="1"/>
          <c:order val="1"/>
          <c:tx>
            <c:strRef>
              <c:f>'grafy '!$C$140:$C$141</c:f>
              <c:strCache>
                <c:ptCount val="1"/>
                <c:pt idx="0">
                  <c:v>2</c:v>
                </c:pt>
              </c:strCache>
            </c:strRef>
          </c:tx>
          <c:spPr>
            <a:solidFill>
              <a:schemeClr val="accent6">
                <a:tint val="70000"/>
                <a:alpha val="70000"/>
              </a:schemeClr>
            </a:solidFill>
            <a:ln>
              <a:noFill/>
            </a:ln>
            <a:effectLst/>
          </c:spPr>
          <c:invertIfNegative val="0"/>
          <c:cat>
            <c:strRef>
              <c:f>'grafy '!$A$142:$A$147</c:f>
              <c:strCache>
                <c:ptCount val="6"/>
                <c:pt idx="0">
                  <c:v>Jiné</c:v>
                </c:pt>
                <c:pt idx="1">
                  <c:v>Společné organizace a firmy	</c:v>
                </c:pt>
                <c:pt idx="2">
                  <c:v>Smlouvy mezi obcemi</c:v>
                </c:pt>
                <c:pt idx="3">
                  <c:v>Shromáždění představitelů obcí v rámci projektu OBCE SOBĚ</c:v>
                </c:pt>
                <c:pt idx="4">
                  <c:v>Stávající mikroregion (DSO)</c:v>
                </c:pt>
                <c:pt idx="5">
                  <c:v>Neformální spolupráce mezi obcemi </c:v>
                </c:pt>
              </c:strCache>
            </c:strRef>
          </c:cat>
          <c:val>
            <c:numRef>
              <c:f>'grafy '!$C$142:$C$147</c:f>
              <c:numCache>
                <c:formatCode>General</c:formatCode>
                <c:ptCount val="6"/>
                <c:pt idx="1">
                  <c:v>2</c:v>
                </c:pt>
                <c:pt idx="2">
                  <c:v>4</c:v>
                </c:pt>
                <c:pt idx="3">
                  <c:v>5</c:v>
                </c:pt>
                <c:pt idx="4">
                  <c:v>7</c:v>
                </c:pt>
                <c:pt idx="5">
                  <c:v>9</c:v>
                </c:pt>
              </c:numCache>
            </c:numRef>
          </c:val>
        </c:ser>
        <c:ser>
          <c:idx val="2"/>
          <c:order val="2"/>
          <c:tx>
            <c:strRef>
              <c:f>'grafy '!$D$140:$D$141</c:f>
              <c:strCache>
                <c:ptCount val="1"/>
                <c:pt idx="0">
                  <c:v>3</c:v>
                </c:pt>
              </c:strCache>
            </c:strRef>
          </c:tx>
          <c:spPr>
            <a:solidFill>
              <a:schemeClr val="accent6">
                <a:tint val="90000"/>
                <a:alpha val="70000"/>
              </a:schemeClr>
            </a:solidFill>
            <a:ln>
              <a:noFill/>
            </a:ln>
            <a:effectLst/>
          </c:spPr>
          <c:invertIfNegative val="0"/>
          <c:cat>
            <c:strRef>
              <c:f>'grafy '!$A$142:$A$147</c:f>
              <c:strCache>
                <c:ptCount val="6"/>
                <c:pt idx="0">
                  <c:v>Jiné</c:v>
                </c:pt>
                <c:pt idx="1">
                  <c:v>Společné organizace a firmy	</c:v>
                </c:pt>
                <c:pt idx="2">
                  <c:v>Smlouvy mezi obcemi</c:v>
                </c:pt>
                <c:pt idx="3">
                  <c:v>Shromáždění představitelů obcí v rámci projektu OBCE SOBĚ</c:v>
                </c:pt>
                <c:pt idx="4">
                  <c:v>Stávající mikroregion (DSO)</c:v>
                </c:pt>
                <c:pt idx="5">
                  <c:v>Neformální spolupráce mezi obcemi </c:v>
                </c:pt>
              </c:strCache>
            </c:strRef>
          </c:cat>
          <c:val>
            <c:numRef>
              <c:f>'grafy '!$D$142:$D$147</c:f>
              <c:numCache>
                <c:formatCode>General</c:formatCode>
                <c:ptCount val="6"/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6</c:v>
                </c:pt>
              </c:numCache>
            </c:numRef>
          </c:val>
        </c:ser>
        <c:ser>
          <c:idx val="3"/>
          <c:order val="3"/>
          <c:tx>
            <c:strRef>
              <c:f>'grafy '!$E$140:$E$141</c:f>
              <c:strCache>
                <c:ptCount val="1"/>
                <c:pt idx="0">
                  <c:v>4</c:v>
                </c:pt>
              </c:strCache>
            </c:strRef>
          </c:tx>
          <c:spPr>
            <a:solidFill>
              <a:srgbClr val="FFCC99"/>
            </a:solidFill>
            <a:ln>
              <a:noFill/>
            </a:ln>
            <a:effectLst/>
          </c:spPr>
          <c:invertIfNegative val="0"/>
          <c:cat>
            <c:strRef>
              <c:f>'grafy '!$A$142:$A$147</c:f>
              <c:strCache>
                <c:ptCount val="6"/>
                <c:pt idx="0">
                  <c:v>Jiné</c:v>
                </c:pt>
                <c:pt idx="1">
                  <c:v>Společné organizace a firmy	</c:v>
                </c:pt>
                <c:pt idx="2">
                  <c:v>Smlouvy mezi obcemi</c:v>
                </c:pt>
                <c:pt idx="3">
                  <c:v>Shromáždění představitelů obcí v rámci projektu OBCE SOBĚ</c:v>
                </c:pt>
                <c:pt idx="4">
                  <c:v>Stávající mikroregion (DSO)</c:v>
                </c:pt>
                <c:pt idx="5">
                  <c:v>Neformální spolupráce mezi obcemi </c:v>
                </c:pt>
              </c:strCache>
            </c:strRef>
          </c:cat>
          <c:val>
            <c:numRef>
              <c:f>'grafy '!$E$142:$E$147</c:f>
              <c:numCache>
                <c:formatCode>General</c:formatCode>
                <c:ptCount val="6"/>
                <c:pt idx="1">
                  <c:v>2</c:v>
                </c:pt>
                <c:pt idx="2">
                  <c:v>3</c:v>
                </c:pt>
                <c:pt idx="3">
                  <c:v>1</c:v>
                </c:pt>
                <c:pt idx="4">
                  <c:v>3</c:v>
                </c:pt>
                <c:pt idx="5">
                  <c:v>3</c:v>
                </c:pt>
              </c:numCache>
            </c:numRef>
          </c:val>
        </c:ser>
        <c:ser>
          <c:idx val="4"/>
          <c:order val="4"/>
          <c:tx>
            <c:strRef>
              <c:f>'grafy '!$F$140:$F$141</c:f>
              <c:strCache>
                <c:ptCount val="1"/>
                <c:pt idx="0">
                  <c:v>5</c:v>
                </c:pt>
              </c:strCache>
            </c:strRef>
          </c:tx>
          <c:spPr>
            <a:solidFill>
              <a:srgbClr val="FF9966"/>
            </a:solidFill>
            <a:ln>
              <a:noFill/>
            </a:ln>
            <a:effectLst/>
          </c:spPr>
          <c:invertIfNegative val="0"/>
          <c:cat>
            <c:strRef>
              <c:f>'grafy '!$A$142:$A$147</c:f>
              <c:strCache>
                <c:ptCount val="6"/>
                <c:pt idx="0">
                  <c:v>Jiné</c:v>
                </c:pt>
                <c:pt idx="1">
                  <c:v>Společné organizace a firmy	</c:v>
                </c:pt>
                <c:pt idx="2">
                  <c:v>Smlouvy mezi obcemi</c:v>
                </c:pt>
                <c:pt idx="3">
                  <c:v>Shromáždění představitelů obcí v rámci projektu OBCE SOBĚ</c:v>
                </c:pt>
                <c:pt idx="4">
                  <c:v>Stávající mikroregion (DSO)</c:v>
                </c:pt>
                <c:pt idx="5">
                  <c:v>Neformální spolupráce mezi obcemi </c:v>
                </c:pt>
              </c:strCache>
            </c:strRef>
          </c:cat>
          <c:val>
            <c:numRef>
              <c:f>'grafy '!$F$142:$F$147</c:f>
              <c:numCache>
                <c:formatCode>General</c:formatCode>
                <c:ptCount val="6"/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2</c:v>
                </c:pt>
              </c:numCache>
            </c:numRef>
          </c:val>
        </c:ser>
        <c:ser>
          <c:idx val="5"/>
          <c:order val="5"/>
          <c:tx>
            <c:strRef>
              <c:f>'grafy '!$G$140:$G$141</c:f>
              <c:strCache>
                <c:ptCount val="1"/>
                <c:pt idx="0">
                  <c:v>Nehodí se (0)</c:v>
                </c:pt>
              </c:strCache>
            </c:strRef>
          </c:tx>
          <c:spPr>
            <a:solidFill>
              <a:srgbClr val="FF6600"/>
            </a:solidFill>
            <a:ln>
              <a:noFill/>
            </a:ln>
            <a:effectLst/>
          </c:spPr>
          <c:invertIfNegative val="0"/>
          <c:cat>
            <c:strRef>
              <c:f>'grafy '!$A$142:$A$147</c:f>
              <c:strCache>
                <c:ptCount val="6"/>
                <c:pt idx="0">
                  <c:v>Jiné</c:v>
                </c:pt>
                <c:pt idx="1">
                  <c:v>Společné organizace a firmy	</c:v>
                </c:pt>
                <c:pt idx="2">
                  <c:v>Smlouvy mezi obcemi</c:v>
                </c:pt>
                <c:pt idx="3">
                  <c:v>Shromáždění představitelů obcí v rámci projektu OBCE SOBĚ</c:v>
                </c:pt>
                <c:pt idx="4">
                  <c:v>Stávající mikroregion (DSO)</c:v>
                </c:pt>
                <c:pt idx="5">
                  <c:v>Neformální spolupráce mezi obcemi </c:v>
                </c:pt>
              </c:strCache>
            </c:strRef>
          </c:cat>
          <c:val>
            <c:numRef>
              <c:f>'grafy '!$G$142:$G$147</c:f>
              <c:numCache>
                <c:formatCode>General</c:formatCode>
                <c:ptCount val="6"/>
                <c:pt idx="1">
                  <c:v>1</c:v>
                </c:pt>
                <c:pt idx="2">
                  <c:v>1</c:v>
                </c:pt>
                <c:pt idx="3">
                  <c:v>2</c:v>
                </c:pt>
                <c:pt idx="4">
                  <c:v>1</c:v>
                </c:pt>
                <c:pt idx="5">
                  <c:v>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overlap val="100"/>
        <c:axId val="349046688"/>
        <c:axId val="349047080"/>
      </c:barChart>
      <c:catAx>
        <c:axId val="34904668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  <a:headEnd type="none" w="sm" len="sm"/>
            <a:tailEnd type="none" w="sm" len="sm"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5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349047080"/>
        <c:crosses val="autoZero"/>
        <c:auto val="1"/>
        <c:lblAlgn val="ctr"/>
        <c:lblOffset val="100"/>
        <c:noMultiLvlLbl val="0"/>
      </c:catAx>
      <c:valAx>
        <c:axId val="349047080"/>
        <c:scaling>
          <c:orientation val="minMax"/>
        </c:scaling>
        <c:delete val="1"/>
        <c:axPos val="b"/>
        <c:majorGridlines>
          <c:spPr>
            <a:ln w="9525" cap="flat" cmpd="sng" algn="ctr">
              <a:gradFill>
                <a:gsLst>
                  <a:gs pos="0">
                    <a:schemeClr val="tx1">
                      <a:lumMod val="5000"/>
                      <a:lumOff val="95000"/>
                    </a:schemeClr>
                  </a:gs>
                  <a:gs pos="100000">
                    <a:schemeClr val="tx1">
                      <a:lumMod val="15000"/>
                      <a:lumOff val="85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34904668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83095897735005342"/>
          <c:y val="0.54566373915868582"/>
          <c:w val="0.13972003499562555"/>
          <c:h val="0.323520531400966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3">
    <c:autoUpdate val="0"/>
  </c:externalData>
  <c:extLst>
    <c:ext xmlns:c14="http://schemas.microsoft.com/office/drawing/2007/8/2/chart" uri="{781A3756-C4B2-4CAC-9D66-4F8BD8637D16}">
      <c14:pivotOptions>
        <c14:dropZoneFilter val="1"/>
        <c14:dropZoneCategories val="1"/>
        <c14:dropZoneSeries val="1"/>
      </c14:pivotOptions>
    </c:ext>
  </c:extLst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pivotSource>
    <c:name>[výsledky dotazníky souhrn + grafy.xlsx]grafy !Kontingenční tabulka 8</c:name>
    <c:fmtId val="-1"/>
  </c:pivotSource>
  <c:chart>
    <c:title>
      <c:tx>
        <c:rich>
          <a:bodyPr rot="0" spcFirstLastPara="1" vertOverflow="ellipsis" vert="horz" wrap="square" anchor="ctr" anchorCtr="1"/>
          <a:lstStyle/>
          <a:p>
            <a:pPr>
              <a:defRPr sz="2200" b="1" i="0" u="none" strike="noStrike" kern="1200" cap="none" spc="5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cs-CZ" cap="none" dirty="0" smtClean="0"/>
              <a:t>Témata vhodná pro MOS dle vhodnosti</a:t>
            </a:r>
            <a:endParaRPr lang="cs-CZ" cap="none" dirty="0"/>
          </a:p>
        </c:rich>
      </c:tx>
      <c:layout>
        <c:manualLayout>
          <c:xMode val="edge"/>
          <c:yMode val="edge"/>
          <c:x val="0.220629942518902"/>
          <c:y val="5.3859565571851822E-4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00" b="1" i="0" u="none" strike="noStrike" kern="1200" cap="none" spc="5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title>
    <c:autoTitleDeleted val="0"/>
    <c:pivotFmts>
      <c:pivotFmt>
        <c:idx val="0"/>
        <c:spPr>
          <a:solidFill>
            <a:schemeClr val="accent2">
              <a:alpha val="85000"/>
            </a:schemeClr>
          </a:solidFill>
          <a:ln w="9525" cap="flat" cmpd="sng" algn="ctr">
            <a:solidFill>
              <a:schemeClr val="lt1">
                <a:alpha val="50000"/>
              </a:schemeClr>
            </a:solidFill>
            <a:round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c:spPr>
        <c:marker>
          <c:symbol val="none"/>
        </c:marker>
        <c:dLbl>
          <c:idx val="0"/>
          <c:dLblPos val="ctr"/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"/>
        <c:spPr>
          <a:solidFill>
            <a:schemeClr val="accent2">
              <a:alpha val="85000"/>
            </a:schemeClr>
          </a:solidFill>
          <a:ln w="9525" cap="flat" cmpd="sng" algn="ctr">
            <a:solidFill>
              <a:schemeClr val="lt1">
                <a:alpha val="50000"/>
              </a:schemeClr>
            </a:solidFill>
            <a:round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c:spPr>
        <c:marker>
          <c:symbol val="none"/>
        </c:marker>
        <c:dLbl>
          <c:idx val="0"/>
          <c:dLblPos val="ctr"/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"/>
        <c:spPr>
          <a:solidFill>
            <a:schemeClr val="accent2">
              <a:alpha val="85000"/>
            </a:schemeClr>
          </a:solidFill>
          <a:ln w="9525" cap="flat" cmpd="sng" algn="ctr">
            <a:solidFill>
              <a:schemeClr val="lt1">
                <a:alpha val="50000"/>
              </a:schemeClr>
            </a:solidFill>
            <a:round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c:spPr>
        <c:marker>
          <c:symbol val="none"/>
        </c:marker>
        <c:dLbl>
          <c:idx val="0"/>
          <c:dLblPos val="ctr"/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3"/>
        <c:spPr>
          <a:solidFill>
            <a:schemeClr val="accent2">
              <a:alpha val="85000"/>
            </a:schemeClr>
          </a:solidFill>
          <a:ln w="9525" cap="flat" cmpd="sng" algn="ctr">
            <a:solidFill>
              <a:schemeClr val="lt1">
                <a:alpha val="50000"/>
              </a:schemeClr>
            </a:solidFill>
            <a:round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c:spPr>
        <c:marker>
          <c:symbol val="none"/>
        </c:marker>
      </c:pivotFmt>
      <c:pivotFmt>
        <c:idx val="4"/>
        <c:spPr>
          <a:solidFill>
            <a:schemeClr val="accent2">
              <a:alpha val="85000"/>
            </a:schemeClr>
          </a:solidFill>
          <a:ln w="9525" cap="flat" cmpd="sng" algn="ctr">
            <a:solidFill>
              <a:schemeClr val="lt1">
                <a:alpha val="50000"/>
              </a:schemeClr>
            </a:solidFill>
            <a:round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c:spPr>
        <c:marker>
          <c:symbol val="none"/>
        </c:marker>
      </c:pivotFmt>
      <c:pivotFmt>
        <c:idx val="5"/>
        <c:spPr>
          <a:solidFill>
            <a:schemeClr val="accent2">
              <a:alpha val="85000"/>
            </a:schemeClr>
          </a:solidFill>
          <a:ln w="9525" cap="flat" cmpd="sng" algn="ctr">
            <a:solidFill>
              <a:schemeClr val="lt1">
                <a:alpha val="50000"/>
              </a:schemeClr>
            </a:solidFill>
            <a:round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c:spPr>
        <c:marker>
          <c:symbol val="none"/>
        </c:marker>
      </c:pivotFmt>
      <c:pivotFmt>
        <c:idx val="6"/>
        <c:spPr>
          <a:solidFill>
            <a:schemeClr val="accent2">
              <a:alpha val="85000"/>
            </a:schemeClr>
          </a:solidFill>
          <a:ln w="9525" cap="flat" cmpd="sng" algn="ctr">
            <a:solidFill>
              <a:schemeClr val="lt1">
                <a:alpha val="50000"/>
              </a:schemeClr>
            </a:solidFill>
            <a:round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c:spPr>
        <c:marker>
          <c:symbol val="none"/>
        </c:marker>
      </c:pivotFmt>
      <c:pivotFmt>
        <c:idx val="7"/>
        <c:spPr>
          <a:solidFill>
            <a:schemeClr val="accent2">
              <a:alpha val="85000"/>
            </a:schemeClr>
          </a:solidFill>
          <a:ln w="9525" cap="flat" cmpd="sng" algn="ctr">
            <a:solidFill>
              <a:schemeClr val="lt1">
                <a:alpha val="50000"/>
              </a:schemeClr>
            </a:solidFill>
            <a:round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c:spPr>
        <c:marker>
          <c:symbol val="none"/>
        </c:marker>
      </c:pivotFmt>
      <c:pivotFmt>
        <c:idx val="8"/>
        <c:spPr>
          <a:solidFill>
            <a:schemeClr val="accent2">
              <a:alpha val="85000"/>
            </a:schemeClr>
          </a:solidFill>
          <a:ln w="9525" cap="flat" cmpd="sng" algn="ctr">
            <a:solidFill>
              <a:schemeClr val="lt1">
                <a:alpha val="50000"/>
              </a:schemeClr>
            </a:solidFill>
            <a:round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c:spPr>
        <c:marker>
          <c:symbol val="none"/>
        </c:marker>
      </c:pivotFmt>
      <c:pivotFmt>
        <c:idx val="9"/>
        <c:spPr>
          <a:solidFill>
            <a:schemeClr val="accent2">
              <a:alpha val="85000"/>
            </a:schemeClr>
          </a:solidFill>
          <a:ln w="9525" cap="flat" cmpd="sng" algn="ctr">
            <a:solidFill>
              <a:schemeClr val="lt1">
                <a:alpha val="50000"/>
              </a:schemeClr>
            </a:solidFill>
            <a:round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c:spPr>
        <c:marker>
          <c:symbol val="none"/>
        </c:marker>
      </c:pivotFmt>
      <c:pivotFmt>
        <c:idx val="10"/>
        <c:spPr>
          <a:solidFill>
            <a:schemeClr val="accent2">
              <a:alpha val="85000"/>
            </a:schemeClr>
          </a:solidFill>
          <a:ln w="9525" cap="flat" cmpd="sng" algn="ctr">
            <a:solidFill>
              <a:schemeClr val="lt1">
                <a:alpha val="50000"/>
              </a:schemeClr>
            </a:solidFill>
            <a:round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c:spPr>
        <c:marker>
          <c:symbol val="none"/>
        </c:marker>
      </c:pivotFmt>
      <c:pivotFmt>
        <c:idx val="11"/>
        <c:spPr>
          <a:solidFill>
            <a:schemeClr val="accent2">
              <a:alpha val="85000"/>
            </a:schemeClr>
          </a:solidFill>
          <a:ln w="9525" cap="flat" cmpd="sng" algn="ctr">
            <a:solidFill>
              <a:schemeClr val="lt1">
                <a:alpha val="50000"/>
              </a:schemeClr>
            </a:solidFill>
            <a:round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c:spPr>
        <c:marker>
          <c:symbol val="none"/>
        </c:marker>
      </c:pivotFmt>
      <c:pivotFmt>
        <c:idx val="12"/>
        <c:spPr>
          <a:solidFill>
            <a:schemeClr val="accent2">
              <a:alpha val="85000"/>
            </a:schemeClr>
          </a:solidFill>
          <a:ln w="9525" cap="flat" cmpd="sng" algn="ctr">
            <a:solidFill>
              <a:schemeClr val="lt1">
                <a:alpha val="50000"/>
              </a:schemeClr>
            </a:solidFill>
            <a:round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c:spPr>
        <c:marker>
          <c:symbol val="none"/>
        </c:marker>
      </c:pivotFmt>
      <c:pivotFmt>
        <c:idx val="13"/>
        <c:spPr>
          <a:solidFill>
            <a:schemeClr val="accent2">
              <a:alpha val="85000"/>
            </a:schemeClr>
          </a:solidFill>
          <a:ln w="9525" cap="flat" cmpd="sng" algn="ctr">
            <a:solidFill>
              <a:schemeClr val="lt1">
                <a:alpha val="50000"/>
              </a:schemeClr>
            </a:solidFill>
            <a:round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c:spPr>
        <c:marker>
          <c:symbol val="none"/>
        </c:marker>
      </c:pivotFmt>
      <c:pivotFmt>
        <c:idx val="14"/>
        <c:spPr>
          <a:solidFill>
            <a:schemeClr val="accent2">
              <a:alpha val="85000"/>
            </a:schemeClr>
          </a:solidFill>
          <a:ln w="9525" cap="flat" cmpd="sng" algn="ctr">
            <a:solidFill>
              <a:schemeClr val="lt1">
                <a:alpha val="50000"/>
              </a:schemeClr>
            </a:solidFill>
            <a:round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c:spPr>
        <c:marker>
          <c:symbol val="none"/>
        </c:marker>
      </c:pivotFmt>
      <c:pivotFmt>
        <c:idx val="15"/>
        <c:spPr>
          <a:solidFill>
            <a:schemeClr val="accent2">
              <a:alpha val="85000"/>
            </a:schemeClr>
          </a:solidFill>
          <a:ln w="9525" cap="flat" cmpd="sng" algn="ctr">
            <a:solidFill>
              <a:schemeClr val="lt1">
                <a:alpha val="50000"/>
              </a:schemeClr>
            </a:solidFill>
            <a:round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c:spPr>
        <c:marker>
          <c:symbol val="none"/>
        </c:marker>
      </c:pivotFmt>
      <c:pivotFmt>
        <c:idx val="16"/>
        <c:spPr>
          <a:solidFill>
            <a:schemeClr val="accent2">
              <a:alpha val="85000"/>
            </a:schemeClr>
          </a:solidFill>
          <a:ln w="9525" cap="flat" cmpd="sng" algn="ctr">
            <a:solidFill>
              <a:schemeClr val="lt1">
                <a:alpha val="50000"/>
              </a:schemeClr>
            </a:solidFill>
            <a:round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c:spPr>
        <c:marker>
          <c:symbol val="none"/>
        </c:marker>
      </c:pivotFmt>
      <c:pivotFmt>
        <c:idx val="17"/>
        <c:spPr>
          <a:solidFill>
            <a:schemeClr val="accent2">
              <a:alpha val="85000"/>
            </a:schemeClr>
          </a:solidFill>
          <a:ln w="9525" cap="flat" cmpd="sng" algn="ctr">
            <a:solidFill>
              <a:schemeClr val="lt1">
                <a:alpha val="50000"/>
              </a:schemeClr>
            </a:solidFill>
            <a:round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c:spPr>
        <c:marker>
          <c:symbol val="none"/>
        </c:marker>
      </c:pivotFmt>
      <c:pivotFmt>
        <c:idx val="18"/>
        <c:spPr>
          <a:solidFill>
            <a:schemeClr val="accent2">
              <a:alpha val="85000"/>
            </a:schemeClr>
          </a:solidFill>
          <a:ln w="9525" cap="flat" cmpd="sng" algn="ctr">
            <a:solidFill>
              <a:schemeClr val="lt1">
                <a:alpha val="50000"/>
              </a:schemeClr>
            </a:solidFill>
            <a:round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c:spPr>
        <c:marker>
          <c:symbol val="none"/>
        </c:marker>
      </c:pivotFmt>
      <c:pivotFmt>
        <c:idx val="19"/>
        <c:spPr>
          <a:solidFill>
            <a:schemeClr val="accent2">
              <a:alpha val="85000"/>
            </a:schemeClr>
          </a:solidFill>
          <a:ln w="9525" cap="flat" cmpd="sng" algn="ctr">
            <a:solidFill>
              <a:schemeClr val="lt1">
                <a:alpha val="50000"/>
              </a:schemeClr>
            </a:solidFill>
            <a:round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c:spPr>
        <c:marker>
          <c:symbol val="none"/>
        </c:marker>
      </c:pivotFmt>
      <c:pivotFmt>
        <c:idx val="20"/>
        <c:spPr>
          <a:solidFill>
            <a:schemeClr val="accent2">
              <a:alpha val="85000"/>
            </a:schemeClr>
          </a:solidFill>
          <a:ln w="9525" cap="flat" cmpd="sng" algn="ctr">
            <a:solidFill>
              <a:schemeClr val="lt1">
                <a:alpha val="50000"/>
              </a:schemeClr>
            </a:solidFill>
            <a:round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c:spPr>
        <c:marker>
          <c:symbol val="none"/>
        </c:marker>
      </c:pivotFmt>
      <c:pivotFmt>
        <c:idx val="21"/>
        <c:spPr>
          <a:solidFill>
            <a:schemeClr val="accent2">
              <a:alpha val="85000"/>
            </a:schemeClr>
          </a:solidFill>
          <a:ln w="9525" cap="flat" cmpd="sng" algn="ctr">
            <a:solidFill>
              <a:schemeClr val="lt1">
                <a:alpha val="50000"/>
              </a:schemeClr>
            </a:solidFill>
            <a:round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c:spPr>
        <c:marker>
          <c:symbol val="none"/>
        </c:marker>
      </c:pivotFmt>
      <c:pivotFmt>
        <c:idx val="22"/>
        <c:spPr>
          <a:solidFill>
            <a:schemeClr val="accent2">
              <a:alpha val="85000"/>
            </a:schemeClr>
          </a:solidFill>
          <a:ln w="9525" cap="flat" cmpd="sng" algn="ctr">
            <a:solidFill>
              <a:schemeClr val="lt1">
                <a:alpha val="50000"/>
              </a:schemeClr>
            </a:solidFill>
            <a:round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c:spPr>
        <c:marker>
          <c:symbol val="none"/>
        </c:marker>
      </c:pivotFmt>
    </c:pivotFmts>
    <c:plotArea>
      <c:layout>
        <c:manualLayout>
          <c:layoutTarget val="inner"/>
          <c:xMode val="edge"/>
          <c:yMode val="edge"/>
          <c:x val="0.40374872463178579"/>
          <c:y val="0.12121509924366562"/>
          <c:w val="0.50780537901976397"/>
          <c:h val="0.84586256023634443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'grafy '!$B$108</c:f>
              <c:strCache>
                <c:ptCount val="1"/>
                <c:pt idx="0">
                  <c:v>vhodné až nezbytné</c:v>
                </c:pt>
              </c:strCache>
            </c:strRef>
          </c:tx>
          <c:spPr>
            <a:solidFill>
              <a:schemeClr val="accent2">
                <a:shade val="53000"/>
                <a:alpha val="70000"/>
              </a:schemeClr>
            </a:solidFill>
            <a:ln>
              <a:noFill/>
            </a:ln>
            <a:effectLst/>
          </c:spPr>
          <c:invertIfNegative val="0"/>
          <c:cat>
            <c:strRef>
              <c:f>'grafy '!$A$109:$A$119</c:f>
              <c:strCache>
                <c:ptCount val="10"/>
                <c:pt idx="0">
                  <c:v>Jiné</c:v>
                </c:pt>
                <c:pt idx="1">
                  <c:v>sociální podnikání, zaměstnanost</c:v>
                </c:pt>
                <c:pt idx="2">
                  <c:v>sdružené nákupy (úspory)</c:v>
                </c:pt>
                <c:pt idx="3">
                  <c:v>sociální služby</c:v>
                </c:pt>
                <c:pt idx="4">
                  <c:v>odpadové hospodářství</c:v>
                </c:pt>
                <c:pt idx="5">
                  <c:v>cestovní ruch</c:v>
                </c:pt>
                <c:pt idx="6">
                  <c:v>vodovody a kanalizace</c:v>
                </c:pt>
                <c:pt idx="7">
                  <c:v>krizové situace</c:v>
                </c:pt>
                <c:pt idx="8">
                  <c:v>kultura, sport, spolky</c:v>
                </c:pt>
                <c:pt idx="9">
                  <c:v>předškolní a základní vzdělávání</c:v>
                </c:pt>
              </c:strCache>
            </c:strRef>
          </c:cat>
          <c:val>
            <c:numRef>
              <c:f>'grafy '!$B$109:$B$119</c:f>
              <c:numCache>
                <c:formatCode>General</c:formatCode>
                <c:ptCount val="10"/>
                <c:pt idx="0">
                  <c:v>1</c:v>
                </c:pt>
                <c:pt idx="1">
                  <c:v>4</c:v>
                </c:pt>
                <c:pt idx="2">
                  <c:v>11</c:v>
                </c:pt>
                <c:pt idx="3">
                  <c:v>24</c:v>
                </c:pt>
                <c:pt idx="4">
                  <c:v>27</c:v>
                </c:pt>
                <c:pt idx="5">
                  <c:v>12</c:v>
                </c:pt>
                <c:pt idx="6">
                  <c:v>29</c:v>
                </c:pt>
                <c:pt idx="7">
                  <c:v>28</c:v>
                </c:pt>
                <c:pt idx="8">
                  <c:v>26</c:v>
                </c:pt>
                <c:pt idx="9">
                  <c:v>50</c:v>
                </c:pt>
              </c:numCache>
            </c:numRef>
          </c:val>
        </c:ser>
        <c:ser>
          <c:idx val="1"/>
          <c:order val="1"/>
          <c:tx>
            <c:strRef>
              <c:f>'grafy '!$C$108</c:f>
              <c:strCache>
                <c:ptCount val="1"/>
                <c:pt idx="0">
                  <c:v>velmi vhodné</c:v>
                </c:pt>
              </c:strCache>
            </c:strRef>
          </c:tx>
          <c:spPr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'grafy '!$A$109:$A$119</c:f>
              <c:strCache>
                <c:ptCount val="10"/>
                <c:pt idx="0">
                  <c:v>Jiné</c:v>
                </c:pt>
                <c:pt idx="1">
                  <c:v>sociální podnikání, zaměstnanost</c:v>
                </c:pt>
                <c:pt idx="2">
                  <c:v>sdružené nákupy (úspory)</c:v>
                </c:pt>
                <c:pt idx="3">
                  <c:v>sociální služby</c:v>
                </c:pt>
                <c:pt idx="4">
                  <c:v>odpadové hospodářství</c:v>
                </c:pt>
                <c:pt idx="5">
                  <c:v>cestovní ruch</c:v>
                </c:pt>
                <c:pt idx="6">
                  <c:v>vodovody a kanalizace</c:v>
                </c:pt>
                <c:pt idx="7">
                  <c:v>krizové situace</c:v>
                </c:pt>
                <c:pt idx="8">
                  <c:v>kultura, sport, spolky</c:v>
                </c:pt>
                <c:pt idx="9">
                  <c:v>předškolní a základní vzdělávání</c:v>
                </c:pt>
              </c:strCache>
            </c:strRef>
          </c:cat>
          <c:val>
            <c:numRef>
              <c:f>'grafy '!$C$109:$C$119</c:f>
              <c:numCache>
                <c:formatCode>General</c:formatCode>
                <c:ptCount val="10"/>
                <c:pt idx="0">
                  <c:v>2</c:v>
                </c:pt>
                <c:pt idx="1">
                  <c:v>11</c:v>
                </c:pt>
                <c:pt idx="2">
                  <c:v>6</c:v>
                </c:pt>
                <c:pt idx="3">
                  <c:v>10</c:v>
                </c:pt>
                <c:pt idx="4">
                  <c:v>12</c:v>
                </c:pt>
                <c:pt idx="5">
                  <c:v>25</c:v>
                </c:pt>
                <c:pt idx="6">
                  <c:v>10</c:v>
                </c:pt>
                <c:pt idx="7">
                  <c:v>15</c:v>
                </c:pt>
                <c:pt idx="8">
                  <c:v>27</c:v>
                </c:pt>
                <c:pt idx="9">
                  <c:v>10</c:v>
                </c:pt>
              </c:numCache>
            </c:numRef>
          </c:val>
        </c:ser>
        <c:ser>
          <c:idx val="2"/>
          <c:order val="2"/>
          <c:tx>
            <c:strRef>
              <c:f>'grafy '!$D$108</c:f>
              <c:strCache>
                <c:ptCount val="1"/>
                <c:pt idx="0">
                  <c:v>vhodné</c:v>
                </c:pt>
              </c:strCache>
            </c:strRef>
          </c:tx>
          <c:spPr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  <a:effectLst/>
          </c:spPr>
          <c:invertIfNegative val="0"/>
          <c:cat>
            <c:strRef>
              <c:f>'grafy '!$A$109:$A$119</c:f>
              <c:strCache>
                <c:ptCount val="10"/>
                <c:pt idx="0">
                  <c:v>Jiné</c:v>
                </c:pt>
                <c:pt idx="1">
                  <c:v>sociální podnikání, zaměstnanost</c:v>
                </c:pt>
                <c:pt idx="2">
                  <c:v>sdružené nákupy (úspory)</c:v>
                </c:pt>
                <c:pt idx="3">
                  <c:v>sociální služby</c:v>
                </c:pt>
                <c:pt idx="4">
                  <c:v>odpadové hospodářství</c:v>
                </c:pt>
                <c:pt idx="5">
                  <c:v>cestovní ruch</c:v>
                </c:pt>
                <c:pt idx="6">
                  <c:v>vodovody a kanalizace</c:v>
                </c:pt>
                <c:pt idx="7">
                  <c:v>krizové situace</c:v>
                </c:pt>
                <c:pt idx="8">
                  <c:v>kultura, sport, spolky</c:v>
                </c:pt>
                <c:pt idx="9">
                  <c:v>předškolní a základní vzdělávání</c:v>
                </c:pt>
              </c:strCache>
            </c:strRef>
          </c:cat>
          <c:val>
            <c:numRef>
              <c:f>'grafy '!$D$109:$D$119</c:f>
              <c:numCache>
                <c:formatCode>General</c:formatCode>
                <c:ptCount val="10"/>
                <c:pt idx="0">
                  <c:v>0</c:v>
                </c:pt>
                <c:pt idx="1">
                  <c:v>17</c:v>
                </c:pt>
                <c:pt idx="2">
                  <c:v>17</c:v>
                </c:pt>
                <c:pt idx="3">
                  <c:v>16</c:v>
                </c:pt>
                <c:pt idx="4">
                  <c:v>13</c:v>
                </c:pt>
                <c:pt idx="5">
                  <c:v>15</c:v>
                </c:pt>
                <c:pt idx="6">
                  <c:v>15</c:v>
                </c:pt>
                <c:pt idx="7">
                  <c:v>12</c:v>
                </c:pt>
                <c:pt idx="8">
                  <c:v>9</c:v>
                </c:pt>
                <c:pt idx="9">
                  <c:v>7</c:v>
                </c:pt>
              </c:numCache>
            </c:numRef>
          </c:val>
        </c:ser>
        <c:ser>
          <c:idx val="3"/>
          <c:order val="3"/>
          <c:tx>
            <c:strRef>
              <c:f>'grafy '!$E$108</c:f>
              <c:strCache>
                <c:ptCount val="1"/>
                <c:pt idx="0">
                  <c:v>spíše nevhodné</c:v>
                </c:pt>
              </c:strCache>
            </c:strRef>
          </c:tx>
          <c:spPr>
            <a:solidFill>
              <a:srgbClr val="FFCC99"/>
            </a:solidFill>
            <a:ln>
              <a:noFill/>
            </a:ln>
            <a:effectLst/>
          </c:spPr>
          <c:invertIfNegative val="0"/>
          <c:cat>
            <c:strRef>
              <c:f>'grafy '!$A$109:$A$119</c:f>
              <c:strCache>
                <c:ptCount val="10"/>
                <c:pt idx="0">
                  <c:v>Jiné</c:v>
                </c:pt>
                <c:pt idx="1">
                  <c:v>sociální podnikání, zaměstnanost</c:v>
                </c:pt>
                <c:pt idx="2">
                  <c:v>sdružené nákupy (úspory)</c:v>
                </c:pt>
                <c:pt idx="3">
                  <c:v>sociální služby</c:v>
                </c:pt>
                <c:pt idx="4">
                  <c:v>odpadové hospodářství</c:v>
                </c:pt>
                <c:pt idx="5">
                  <c:v>cestovní ruch</c:v>
                </c:pt>
                <c:pt idx="6">
                  <c:v>vodovody a kanalizace</c:v>
                </c:pt>
                <c:pt idx="7">
                  <c:v>krizové situace</c:v>
                </c:pt>
                <c:pt idx="8">
                  <c:v>kultura, sport, spolky</c:v>
                </c:pt>
                <c:pt idx="9">
                  <c:v>předškolní a základní vzdělávání</c:v>
                </c:pt>
              </c:strCache>
            </c:strRef>
          </c:cat>
          <c:val>
            <c:numRef>
              <c:f>'grafy '!$E$109:$E$119</c:f>
              <c:numCache>
                <c:formatCode>General</c:formatCode>
                <c:ptCount val="10"/>
                <c:pt idx="0">
                  <c:v>0</c:v>
                </c:pt>
                <c:pt idx="1">
                  <c:v>8</c:v>
                </c:pt>
                <c:pt idx="2">
                  <c:v>7</c:v>
                </c:pt>
                <c:pt idx="3">
                  <c:v>1</c:v>
                </c:pt>
                <c:pt idx="4">
                  <c:v>0</c:v>
                </c:pt>
                <c:pt idx="5">
                  <c:v>4</c:v>
                </c:pt>
                <c:pt idx="6">
                  <c:v>2</c:v>
                </c:pt>
                <c:pt idx="7">
                  <c:v>2</c:v>
                </c:pt>
                <c:pt idx="8">
                  <c:v>1</c:v>
                </c:pt>
                <c:pt idx="9">
                  <c:v>0</c:v>
                </c:pt>
              </c:numCache>
            </c:numRef>
          </c:val>
        </c:ser>
        <c:ser>
          <c:idx val="4"/>
          <c:order val="4"/>
          <c:tx>
            <c:strRef>
              <c:f>'grafy '!$F$108</c:f>
              <c:strCache>
                <c:ptCount val="1"/>
                <c:pt idx="0">
                  <c:v>naprosto nevhodné</c:v>
                </c:pt>
              </c:strCache>
            </c:strRef>
          </c:tx>
          <c:spPr>
            <a:solidFill>
              <a:srgbClr val="FF9933"/>
            </a:solidFill>
            <a:ln>
              <a:noFill/>
            </a:ln>
            <a:effectLst/>
          </c:spPr>
          <c:invertIfNegative val="0"/>
          <c:dLbls>
            <c:dLbl>
              <c:idx val="1"/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5"/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6"/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ctr"/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'grafy '!$A$109:$A$119</c:f>
              <c:strCache>
                <c:ptCount val="10"/>
                <c:pt idx="0">
                  <c:v>Jiné</c:v>
                </c:pt>
                <c:pt idx="1">
                  <c:v>sociální podnikání, zaměstnanost</c:v>
                </c:pt>
                <c:pt idx="2">
                  <c:v>sdružené nákupy (úspory)</c:v>
                </c:pt>
                <c:pt idx="3">
                  <c:v>sociální služby</c:v>
                </c:pt>
                <c:pt idx="4">
                  <c:v>odpadové hospodářství</c:v>
                </c:pt>
                <c:pt idx="5">
                  <c:v>cestovní ruch</c:v>
                </c:pt>
                <c:pt idx="6">
                  <c:v>vodovody a kanalizace</c:v>
                </c:pt>
                <c:pt idx="7">
                  <c:v>krizové situace</c:v>
                </c:pt>
                <c:pt idx="8">
                  <c:v>kultura, sport, spolky</c:v>
                </c:pt>
                <c:pt idx="9">
                  <c:v>předškolní a základní vzdělávání</c:v>
                </c:pt>
              </c:strCache>
            </c:strRef>
          </c:cat>
          <c:val>
            <c:numRef>
              <c:f>'grafy '!$F$109:$F$119</c:f>
              <c:numCache>
                <c:formatCode>General</c:formatCode>
                <c:ptCount val="10"/>
                <c:pt idx="0">
                  <c:v>0</c:v>
                </c:pt>
                <c:pt idx="1">
                  <c:v>7</c:v>
                </c:pt>
                <c:pt idx="2">
                  <c:v>8</c:v>
                </c:pt>
                <c:pt idx="3">
                  <c:v>2</c:v>
                </c:pt>
                <c:pt idx="4">
                  <c:v>2</c:v>
                </c:pt>
                <c:pt idx="5">
                  <c:v>2</c:v>
                </c:pt>
                <c:pt idx="6">
                  <c:v>3</c:v>
                </c:pt>
                <c:pt idx="7">
                  <c:v>0</c:v>
                </c:pt>
                <c:pt idx="8">
                  <c:v>1</c:v>
                </c:pt>
                <c:pt idx="9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overlap val="100"/>
        <c:axId val="352264880"/>
        <c:axId val="352264488"/>
      </c:barChart>
      <c:valAx>
        <c:axId val="352264488"/>
        <c:scaling>
          <c:orientation val="minMax"/>
        </c:scaling>
        <c:delete val="0"/>
        <c:axPos val="t"/>
        <c:majorGridlines>
          <c:spPr>
            <a:ln w="9525" cap="flat" cmpd="sng" algn="ctr">
              <a:gradFill>
                <a:gsLst>
                  <a:gs pos="0">
                    <a:schemeClr val="tx1">
                      <a:lumMod val="5000"/>
                      <a:lumOff val="95000"/>
                    </a:schemeClr>
                  </a:gs>
                  <a:gs pos="100000">
                    <a:schemeClr val="tx1">
                      <a:lumMod val="15000"/>
                      <a:lumOff val="85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352264880"/>
        <c:crosses val="max"/>
        <c:crossBetween val="between"/>
      </c:valAx>
      <c:catAx>
        <c:axId val="35226488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  <a:headEnd type="none" w="sm" len="sm"/>
            <a:tailEnd type="none" w="sm" len="sm"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5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352264488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r"/>
      <c:legendEntry>
        <c:idx val="3"/>
        <c:txPr>
          <a:bodyPr rot="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</c:legendEntry>
      <c:legendEntry>
        <c:idx val="4"/>
        <c:txPr>
          <a:bodyPr rot="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</c:legendEntry>
      <c:layout>
        <c:manualLayout>
          <c:xMode val="edge"/>
          <c:yMode val="edge"/>
          <c:x val="0.78585926487375568"/>
          <c:y val="0.46611791390541379"/>
          <c:w val="0.21414073512624426"/>
          <c:h val="0.46539124363331091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3">
    <c:autoUpdate val="0"/>
  </c:externalData>
  <c:userShapes r:id="rId4"/>
  <c:extLst>
    <c:ext xmlns:c14="http://schemas.microsoft.com/office/drawing/2007/8/2/chart" uri="{781A3756-C4B2-4CAC-9D66-4F8BD8637D16}">
      <c14:pivotOptions>
        <c14:dropZoneFilter val="1"/>
        <c14:dropZoneCategories val="1"/>
        <c14:dropZoneData val="1"/>
      </c14:pivotOptions>
    </c:ext>
  </c:extLst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pivotSource>
    <c:name>[výsledky dotazníky souhrn + grafy k 24.2. 2014.xlsx]grafy !Kontingenční tabulka 11</c:name>
    <c:fmtId val="-1"/>
  </c:pivotSource>
  <c:chart>
    <c:title>
      <c:tx>
        <c:rich>
          <a:bodyPr rot="0" spcFirstLastPara="1" vertOverflow="ellipsis" vert="horz" wrap="square" anchor="ctr" anchorCtr="1"/>
          <a:lstStyle/>
          <a:p>
            <a:pPr>
              <a:defRPr sz="20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cs-CZ" sz="2000" b="1"/>
              <a:t>Bariéry MOS podle významnosti</a:t>
            </a:r>
          </a:p>
        </c:rich>
      </c:tx>
      <c:layout>
        <c:manualLayout>
          <c:xMode val="edge"/>
          <c:yMode val="edge"/>
          <c:x val="0.27300051035287254"/>
          <c:y val="9.2592592592592587E-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title>
    <c:autoTitleDeleted val="0"/>
    <c:pivotFmts>
      <c:pivotFmt>
        <c:idx val="0"/>
        <c:spPr>
          <a:gradFill rotWithShape="1">
            <a:gsLst>
              <a:gs pos="0">
                <a:schemeClr val="accent2">
                  <a:satMod val="103000"/>
                  <a:lumMod val="102000"/>
                  <a:tint val="94000"/>
                </a:schemeClr>
              </a:gs>
              <a:gs pos="50000">
                <a:schemeClr val="accent2">
                  <a:satMod val="110000"/>
                  <a:lumMod val="100000"/>
                  <a:shade val="100000"/>
                </a:schemeClr>
              </a:gs>
              <a:gs pos="100000">
                <a:schemeClr val="accent2">
                  <a:lumMod val="99000"/>
                  <a:satMod val="120000"/>
                  <a:shade val="78000"/>
                </a:schemeClr>
              </a:gs>
            </a:gsLst>
            <a:lin ang="5400000" scaled="0"/>
          </a:gradFill>
          <a:ln w="9525" cap="flat" cmpd="sng" algn="ctr">
            <a:noFill/>
            <a:round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ysClr val="windowText" lastClr="000000"/>
                  </a:solidFill>
                  <a:latin typeface="+mn-lt"/>
                  <a:ea typeface="+mn-ea"/>
                  <a:cs typeface="+mn-cs"/>
                </a:defRPr>
              </a:pPr>
              <a:endParaRPr lang="cs-CZ"/>
            </a:p>
          </c:txPr>
          <c:dLblPos val="ctr"/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"/>
        <c:spPr>
          <a:gradFill rotWithShape="1">
            <a:gsLst>
              <a:gs pos="0">
                <a:schemeClr val="accent2">
                  <a:satMod val="103000"/>
                  <a:lumMod val="102000"/>
                  <a:tint val="94000"/>
                </a:schemeClr>
              </a:gs>
              <a:gs pos="50000">
                <a:schemeClr val="accent2">
                  <a:satMod val="110000"/>
                  <a:lumMod val="100000"/>
                  <a:shade val="100000"/>
                </a:schemeClr>
              </a:gs>
              <a:gs pos="100000">
                <a:schemeClr val="accent2">
                  <a:lumMod val="99000"/>
                  <a:satMod val="120000"/>
                  <a:shade val="78000"/>
                </a:schemeClr>
              </a:gs>
            </a:gsLst>
            <a:lin ang="5400000" scaled="0"/>
          </a:gradFill>
          <a:ln w="9525" cap="flat" cmpd="sng" algn="ctr">
            <a:noFill/>
            <a:round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ysClr val="windowText" lastClr="000000"/>
                  </a:solidFill>
                  <a:latin typeface="+mn-lt"/>
                  <a:ea typeface="+mn-ea"/>
                  <a:cs typeface="+mn-cs"/>
                </a:defRPr>
              </a:pPr>
              <a:endParaRPr lang="cs-CZ"/>
            </a:p>
          </c:txPr>
          <c:dLblPos val="ctr"/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"/>
        <c:spPr>
          <a:gradFill rotWithShape="1">
            <a:gsLst>
              <a:gs pos="0">
                <a:schemeClr val="accent2">
                  <a:satMod val="103000"/>
                  <a:lumMod val="102000"/>
                  <a:tint val="94000"/>
                </a:schemeClr>
              </a:gs>
              <a:gs pos="50000">
                <a:schemeClr val="accent2">
                  <a:satMod val="110000"/>
                  <a:lumMod val="100000"/>
                  <a:shade val="100000"/>
                </a:schemeClr>
              </a:gs>
              <a:gs pos="100000">
                <a:schemeClr val="accent2">
                  <a:lumMod val="99000"/>
                  <a:satMod val="120000"/>
                  <a:shade val="78000"/>
                </a:schemeClr>
              </a:gs>
            </a:gsLst>
            <a:lin ang="5400000" scaled="0"/>
          </a:gradFill>
          <a:ln w="9525" cap="flat" cmpd="sng" algn="ctr">
            <a:noFill/>
            <a:round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ysClr val="windowText" lastClr="000000"/>
                  </a:solidFill>
                  <a:latin typeface="+mn-lt"/>
                  <a:ea typeface="+mn-ea"/>
                  <a:cs typeface="+mn-cs"/>
                </a:defRPr>
              </a:pPr>
              <a:endParaRPr lang="cs-CZ"/>
            </a:p>
          </c:txPr>
          <c:dLblPos val="ctr"/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3"/>
        <c:spPr>
          <a:gradFill rotWithShape="1">
            <a:gsLst>
              <a:gs pos="0">
                <a:schemeClr val="accent2">
                  <a:satMod val="103000"/>
                  <a:lumMod val="102000"/>
                  <a:tint val="94000"/>
                </a:schemeClr>
              </a:gs>
              <a:gs pos="50000">
                <a:schemeClr val="accent2">
                  <a:satMod val="110000"/>
                  <a:lumMod val="100000"/>
                  <a:shade val="100000"/>
                </a:schemeClr>
              </a:gs>
              <a:gs pos="100000">
                <a:schemeClr val="accent2">
                  <a:lumMod val="99000"/>
                  <a:satMod val="120000"/>
                  <a:shade val="78000"/>
                </a:schemeClr>
              </a:gs>
            </a:gsLst>
            <a:lin ang="5400000" scaled="0"/>
          </a:gradFill>
          <a:ln w="9525" cap="flat" cmpd="sng" algn="ctr">
            <a:noFill/>
            <a:round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ysClr val="windowText" lastClr="000000"/>
                  </a:solidFill>
                  <a:latin typeface="+mn-lt"/>
                  <a:ea typeface="+mn-ea"/>
                  <a:cs typeface="+mn-cs"/>
                </a:defRPr>
              </a:pPr>
              <a:endParaRPr lang="cs-CZ"/>
            </a:p>
          </c:txPr>
          <c:dLblPos val="ctr"/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4"/>
        <c:spPr>
          <a:gradFill rotWithShape="1">
            <a:gsLst>
              <a:gs pos="0">
                <a:schemeClr val="accent2">
                  <a:satMod val="103000"/>
                  <a:lumMod val="102000"/>
                  <a:tint val="94000"/>
                </a:schemeClr>
              </a:gs>
              <a:gs pos="50000">
                <a:schemeClr val="accent2">
                  <a:satMod val="110000"/>
                  <a:lumMod val="100000"/>
                  <a:shade val="100000"/>
                </a:schemeClr>
              </a:gs>
              <a:gs pos="100000">
                <a:schemeClr val="accent2">
                  <a:lumMod val="99000"/>
                  <a:satMod val="120000"/>
                  <a:shade val="78000"/>
                </a:schemeClr>
              </a:gs>
            </a:gsLst>
            <a:lin ang="5400000" scaled="0"/>
          </a:gradFill>
          <a:ln w="9525" cap="flat" cmpd="sng" algn="ctr">
            <a:noFill/>
            <a:round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ysClr val="windowText" lastClr="000000"/>
                  </a:solidFill>
                  <a:latin typeface="+mn-lt"/>
                  <a:ea typeface="+mn-ea"/>
                  <a:cs typeface="+mn-cs"/>
                </a:defRPr>
              </a:pPr>
              <a:endParaRPr lang="cs-CZ"/>
            </a:p>
          </c:txPr>
          <c:dLblPos val="ctr"/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5"/>
        <c:spPr>
          <a:gradFill rotWithShape="1">
            <a:gsLst>
              <a:gs pos="0">
                <a:schemeClr val="accent2">
                  <a:satMod val="103000"/>
                  <a:lumMod val="102000"/>
                  <a:tint val="94000"/>
                </a:schemeClr>
              </a:gs>
              <a:gs pos="50000">
                <a:schemeClr val="accent2">
                  <a:satMod val="110000"/>
                  <a:lumMod val="100000"/>
                  <a:shade val="100000"/>
                </a:schemeClr>
              </a:gs>
              <a:gs pos="100000">
                <a:schemeClr val="accent2">
                  <a:lumMod val="99000"/>
                  <a:satMod val="120000"/>
                  <a:shade val="78000"/>
                </a:schemeClr>
              </a:gs>
            </a:gsLst>
            <a:lin ang="5400000" scaled="0"/>
          </a:gradFill>
          <a:ln w="9525" cap="flat" cmpd="sng" algn="ctr">
            <a:noFill/>
            <a:round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ysClr val="windowText" lastClr="000000"/>
                  </a:solidFill>
                  <a:latin typeface="+mn-lt"/>
                  <a:ea typeface="+mn-ea"/>
                  <a:cs typeface="+mn-cs"/>
                </a:defRPr>
              </a:pPr>
              <a:endParaRPr lang="cs-CZ"/>
            </a:p>
          </c:txPr>
          <c:dLblPos val="ctr"/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6"/>
        <c:spPr>
          <a:gradFill rotWithShape="1">
            <a:gsLst>
              <a:gs pos="0">
                <a:schemeClr val="accent2">
                  <a:satMod val="103000"/>
                  <a:lumMod val="102000"/>
                  <a:tint val="94000"/>
                </a:schemeClr>
              </a:gs>
              <a:gs pos="50000">
                <a:schemeClr val="accent2">
                  <a:satMod val="110000"/>
                  <a:lumMod val="100000"/>
                  <a:shade val="100000"/>
                </a:schemeClr>
              </a:gs>
              <a:gs pos="100000">
                <a:schemeClr val="accent2">
                  <a:lumMod val="99000"/>
                  <a:satMod val="120000"/>
                  <a:shade val="78000"/>
                </a:schemeClr>
              </a:gs>
            </a:gsLst>
            <a:lin ang="5400000" scaled="0"/>
          </a:gradFill>
          <a:ln w="9525" cap="flat" cmpd="sng" algn="ctr">
            <a:noFill/>
            <a:round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ysClr val="windowText" lastClr="000000"/>
                  </a:solidFill>
                  <a:latin typeface="+mn-lt"/>
                  <a:ea typeface="+mn-ea"/>
                  <a:cs typeface="+mn-cs"/>
                </a:defRPr>
              </a:pPr>
              <a:endParaRPr lang="cs-CZ"/>
            </a:p>
          </c:txPr>
          <c:dLblPos val="ctr"/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7"/>
        <c:spPr>
          <a:gradFill rotWithShape="1">
            <a:gsLst>
              <a:gs pos="0">
                <a:schemeClr val="accent2">
                  <a:satMod val="103000"/>
                  <a:lumMod val="102000"/>
                  <a:tint val="94000"/>
                </a:schemeClr>
              </a:gs>
              <a:gs pos="50000">
                <a:schemeClr val="accent2">
                  <a:satMod val="110000"/>
                  <a:lumMod val="100000"/>
                  <a:shade val="100000"/>
                </a:schemeClr>
              </a:gs>
              <a:gs pos="100000">
                <a:schemeClr val="accent2">
                  <a:lumMod val="99000"/>
                  <a:satMod val="120000"/>
                  <a:shade val="78000"/>
                </a:schemeClr>
              </a:gs>
            </a:gsLst>
            <a:lin ang="5400000" scaled="0"/>
          </a:gradFill>
          <a:ln w="9525" cap="flat" cmpd="sng" algn="ctr">
            <a:noFill/>
            <a:round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ysClr val="windowText" lastClr="000000"/>
                  </a:solidFill>
                  <a:latin typeface="+mn-lt"/>
                  <a:ea typeface="+mn-ea"/>
                  <a:cs typeface="+mn-cs"/>
                </a:defRPr>
              </a:pPr>
              <a:endParaRPr lang="cs-CZ"/>
            </a:p>
          </c:txPr>
          <c:dLblPos val="ctr"/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8"/>
        <c:spPr>
          <a:gradFill rotWithShape="1">
            <a:gsLst>
              <a:gs pos="0">
                <a:schemeClr val="accent2">
                  <a:satMod val="103000"/>
                  <a:lumMod val="102000"/>
                  <a:tint val="94000"/>
                </a:schemeClr>
              </a:gs>
              <a:gs pos="50000">
                <a:schemeClr val="accent2">
                  <a:satMod val="110000"/>
                  <a:lumMod val="100000"/>
                  <a:shade val="100000"/>
                </a:schemeClr>
              </a:gs>
              <a:gs pos="100000">
                <a:schemeClr val="accent2">
                  <a:lumMod val="99000"/>
                  <a:satMod val="120000"/>
                  <a:shade val="78000"/>
                </a:schemeClr>
              </a:gs>
            </a:gsLst>
            <a:lin ang="5400000" scaled="0"/>
          </a:gradFill>
          <a:ln w="9525" cap="flat" cmpd="sng" algn="ctr">
            <a:noFill/>
            <a:round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ysClr val="windowText" lastClr="000000"/>
                  </a:solidFill>
                  <a:latin typeface="+mn-lt"/>
                  <a:ea typeface="+mn-ea"/>
                  <a:cs typeface="+mn-cs"/>
                </a:defRPr>
              </a:pPr>
              <a:endParaRPr lang="cs-CZ"/>
            </a:p>
          </c:txPr>
          <c:dLblPos val="ctr"/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9"/>
        <c:spPr>
          <a:gradFill rotWithShape="1">
            <a:gsLst>
              <a:gs pos="0">
                <a:schemeClr val="accent2">
                  <a:satMod val="103000"/>
                  <a:lumMod val="102000"/>
                  <a:tint val="94000"/>
                </a:schemeClr>
              </a:gs>
              <a:gs pos="50000">
                <a:schemeClr val="accent2">
                  <a:satMod val="110000"/>
                  <a:lumMod val="100000"/>
                  <a:shade val="100000"/>
                </a:schemeClr>
              </a:gs>
              <a:gs pos="100000">
                <a:schemeClr val="accent2">
                  <a:lumMod val="99000"/>
                  <a:satMod val="120000"/>
                  <a:shade val="78000"/>
                </a:schemeClr>
              </a:gs>
            </a:gsLst>
            <a:lin ang="5400000" scaled="0"/>
          </a:gradFill>
          <a:ln w="9525" cap="flat" cmpd="sng" algn="ctr">
            <a:noFill/>
            <a:round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ysClr val="windowText" lastClr="000000"/>
                  </a:solidFill>
                  <a:latin typeface="+mn-lt"/>
                  <a:ea typeface="+mn-ea"/>
                  <a:cs typeface="+mn-cs"/>
                </a:defRPr>
              </a:pPr>
              <a:endParaRPr lang="cs-CZ"/>
            </a:p>
          </c:txPr>
          <c:dLblPos val="ctr"/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0"/>
        <c:spPr>
          <a:gradFill rotWithShape="1">
            <a:gsLst>
              <a:gs pos="0">
                <a:schemeClr val="accent2">
                  <a:satMod val="103000"/>
                  <a:lumMod val="102000"/>
                  <a:tint val="94000"/>
                </a:schemeClr>
              </a:gs>
              <a:gs pos="50000">
                <a:schemeClr val="accent2">
                  <a:satMod val="110000"/>
                  <a:lumMod val="100000"/>
                  <a:shade val="100000"/>
                </a:schemeClr>
              </a:gs>
              <a:gs pos="100000">
                <a:schemeClr val="accent2">
                  <a:lumMod val="99000"/>
                  <a:satMod val="120000"/>
                  <a:shade val="78000"/>
                </a:schemeClr>
              </a:gs>
            </a:gsLst>
            <a:lin ang="5400000" scaled="0"/>
          </a:gradFill>
          <a:ln w="9525" cap="flat" cmpd="sng" algn="ctr">
            <a:noFill/>
            <a:round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ysClr val="windowText" lastClr="000000"/>
                  </a:solidFill>
                  <a:latin typeface="+mn-lt"/>
                  <a:ea typeface="+mn-ea"/>
                  <a:cs typeface="+mn-cs"/>
                </a:defRPr>
              </a:pPr>
              <a:endParaRPr lang="cs-CZ"/>
            </a:p>
          </c:txPr>
          <c:dLblPos val="ctr"/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1"/>
        <c:spPr>
          <a:gradFill rotWithShape="1">
            <a:gsLst>
              <a:gs pos="0">
                <a:schemeClr val="accent2">
                  <a:satMod val="103000"/>
                  <a:lumMod val="102000"/>
                  <a:tint val="94000"/>
                </a:schemeClr>
              </a:gs>
              <a:gs pos="50000">
                <a:schemeClr val="accent2">
                  <a:satMod val="110000"/>
                  <a:lumMod val="100000"/>
                  <a:shade val="100000"/>
                </a:schemeClr>
              </a:gs>
              <a:gs pos="100000">
                <a:schemeClr val="accent2">
                  <a:lumMod val="99000"/>
                  <a:satMod val="120000"/>
                  <a:shade val="78000"/>
                </a:schemeClr>
              </a:gs>
            </a:gsLst>
            <a:lin ang="5400000" scaled="0"/>
          </a:gradFill>
          <a:ln w="9525" cap="flat" cmpd="sng" algn="ctr">
            <a:noFill/>
            <a:round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ysClr val="windowText" lastClr="000000"/>
                  </a:solidFill>
                  <a:latin typeface="+mn-lt"/>
                  <a:ea typeface="+mn-ea"/>
                  <a:cs typeface="+mn-cs"/>
                </a:defRPr>
              </a:pPr>
              <a:endParaRPr lang="cs-CZ"/>
            </a:p>
          </c:txPr>
          <c:dLblPos val="ctr"/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2"/>
        <c:spPr>
          <a:gradFill rotWithShape="1">
            <a:gsLst>
              <a:gs pos="0">
                <a:schemeClr val="accent2">
                  <a:satMod val="103000"/>
                  <a:lumMod val="102000"/>
                  <a:tint val="94000"/>
                </a:schemeClr>
              </a:gs>
              <a:gs pos="50000">
                <a:schemeClr val="accent2">
                  <a:satMod val="110000"/>
                  <a:lumMod val="100000"/>
                  <a:shade val="100000"/>
                </a:schemeClr>
              </a:gs>
              <a:gs pos="100000">
                <a:schemeClr val="accent2">
                  <a:lumMod val="99000"/>
                  <a:satMod val="120000"/>
                  <a:shade val="78000"/>
                </a:schemeClr>
              </a:gs>
            </a:gsLst>
            <a:lin ang="5400000" scaled="0"/>
          </a:gradFill>
          <a:ln w="9525" cap="flat" cmpd="sng" algn="ctr">
            <a:noFill/>
            <a:round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ysClr val="windowText" lastClr="000000"/>
                  </a:solidFill>
                  <a:latin typeface="+mn-lt"/>
                  <a:ea typeface="+mn-ea"/>
                  <a:cs typeface="+mn-cs"/>
                </a:defRPr>
              </a:pPr>
              <a:endParaRPr lang="cs-CZ"/>
            </a:p>
          </c:txPr>
          <c:dLblPos val="ctr"/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3"/>
        <c:spPr>
          <a:gradFill rotWithShape="1">
            <a:gsLst>
              <a:gs pos="0">
                <a:schemeClr val="accent2">
                  <a:satMod val="103000"/>
                  <a:lumMod val="102000"/>
                  <a:tint val="94000"/>
                </a:schemeClr>
              </a:gs>
              <a:gs pos="50000">
                <a:schemeClr val="accent2">
                  <a:satMod val="110000"/>
                  <a:lumMod val="100000"/>
                  <a:shade val="100000"/>
                </a:schemeClr>
              </a:gs>
              <a:gs pos="100000">
                <a:schemeClr val="accent2">
                  <a:lumMod val="99000"/>
                  <a:satMod val="120000"/>
                  <a:shade val="78000"/>
                </a:schemeClr>
              </a:gs>
            </a:gsLst>
            <a:lin ang="5400000" scaled="0"/>
          </a:gradFill>
          <a:ln w="9525" cap="flat" cmpd="sng" algn="ctr">
            <a:noFill/>
            <a:round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ysClr val="windowText" lastClr="000000"/>
                  </a:solidFill>
                  <a:latin typeface="+mn-lt"/>
                  <a:ea typeface="+mn-ea"/>
                  <a:cs typeface="+mn-cs"/>
                </a:defRPr>
              </a:pPr>
              <a:endParaRPr lang="cs-CZ"/>
            </a:p>
          </c:txPr>
          <c:dLblPos val="ctr"/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4"/>
        <c:spPr>
          <a:gradFill rotWithShape="1">
            <a:gsLst>
              <a:gs pos="0">
                <a:schemeClr val="accent2">
                  <a:satMod val="103000"/>
                  <a:lumMod val="102000"/>
                  <a:tint val="94000"/>
                </a:schemeClr>
              </a:gs>
              <a:gs pos="50000">
                <a:schemeClr val="accent2">
                  <a:satMod val="110000"/>
                  <a:lumMod val="100000"/>
                  <a:shade val="100000"/>
                </a:schemeClr>
              </a:gs>
              <a:gs pos="100000">
                <a:schemeClr val="accent2">
                  <a:lumMod val="99000"/>
                  <a:satMod val="120000"/>
                  <a:shade val="78000"/>
                </a:schemeClr>
              </a:gs>
            </a:gsLst>
            <a:lin ang="5400000" scaled="0"/>
          </a:gradFill>
          <a:ln w="9525" cap="flat" cmpd="sng" algn="ctr">
            <a:noFill/>
            <a:round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ysClr val="windowText" lastClr="000000"/>
                  </a:solidFill>
                  <a:latin typeface="+mn-lt"/>
                  <a:ea typeface="+mn-ea"/>
                  <a:cs typeface="+mn-cs"/>
                </a:defRPr>
              </a:pPr>
              <a:endParaRPr lang="cs-CZ"/>
            </a:p>
          </c:txPr>
          <c:dLblPos val="ctr"/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</c:pivotFmts>
    <c:plotArea>
      <c:layout>
        <c:manualLayout>
          <c:layoutTarget val="inner"/>
          <c:xMode val="edge"/>
          <c:yMode val="edge"/>
          <c:x val="0.5057370005831151"/>
          <c:y val="0.14249784281897426"/>
          <c:w val="0.47571765334888699"/>
          <c:h val="0.75010279965004378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'grafy '!$B$25:$B$26</c:f>
              <c:strCache>
                <c:ptCount val="1"/>
                <c:pt idx="0">
                  <c:v>1- velmi významné</c:v>
                </c:pt>
              </c:strCache>
            </c:strRef>
          </c:tx>
          <c:spPr>
            <a:solidFill>
              <a:srgbClr val="FF6600"/>
            </a:solidFill>
            <a:ln>
              <a:noFill/>
            </a:ln>
            <a:effectLst/>
          </c:spPr>
          <c:invertIfNegative val="0"/>
          <c:cat>
            <c:strRef>
              <c:f>'grafy '!$A$27:$A$32</c:f>
              <c:strCache>
                <c:ptCount val="6"/>
                <c:pt idx="0">
                  <c:v>Jiné</c:v>
                </c:pt>
                <c:pt idx="1">
                  <c:v>Špatné fungování, řízení či právní forma spolupráce (např. DSO)</c:v>
                </c:pt>
                <c:pt idx="2">
                  <c:v>Nedostatečná či složitá legislativa</c:v>
                </c:pt>
                <c:pt idx="3">
                  <c:v>Nízká podpora ze strany státu</c:v>
                </c:pt>
                <c:pt idx="4">
                  <c:v>Nedostatek financí</c:v>
                </c:pt>
                <c:pt idx="5">
                  <c:v>Neochota, zášť, nezájem, neznalost či neplnění dohod mezi obcemi</c:v>
                </c:pt>
              </c:strCache>
            </c:strRef>
          </c:cat>
          <c:val>
            <c:numRef>
              <c:f>'grafy '!$B$27:$B$32</c:f>
              <c:numCache>
                <c:formatCode>General</c:formatCode>
                <c:ptCount val="6"/>
                <c:pt idx="0">
                  <c:v>1</c:v>
                </c:pt>
                <c:pt idx="1">
                  <c:v>2</c:v>
                </c:pt>
                <c:pt idx="2">
                  <c:v>8</c:v>
                </c:pt>
                <c:pt idx="3">
                  <c:v>8</c:v>
                </c:pt>
                <c:pt idx="4">
                  <c:v>9</c:v>
                </c:pt>
                <c:pt idx="5">
                  <c:v>13</c:v>
                </c:pt>
              </c:numCache>
            </c:numRef>
          </c:val>
        </c:ser>
        <c:ser>
          <c:idx val="1"/>
          <c:order val="1"/>
          <c:tx>
            <c:strRef>
              <c:f>'grafy '!$C$25:$C$26</c:f>
              <c:strCache>
                <c:ptCount val="1"/>
                <c:pt idx="0">
                  <c:v>2</c:v>
                </c:pt>
              </c:strCache>
            </c:strRef>
          </c:tx>
          <c:spPr>
            <a:solidFill>
              <a:srgbClr val="FF9966"/>
            </a:solidFill>
            <a:ln>
              <a:noFill/>
            </a:ln>
            <a:effectLst/>
          </c:spPr>
          <c:invertIfNegative val="0"/>
          <c:cat>
            <c:strRef>
              <c:f>'grafy '!$A$27:$A$32</c:f>
              <c:strCache>
                <c:ptCount val="6"/>
                <c:pt idx="0">
                  <c:v>Jiné</c:v>
                </c:pt>
                <c:pt idx="1">
                  <c:v>Špatné fungování, řízení či právní forma spolupráce (např. DSO)</c:v>
                </c:pt>
                <c:pt idx="2">
                  <c:v>Nedostatečná či složitá legislativa</c:v>
                </c:pt>
                <c:pt idx="3">
                  <c:v>Nízká podpora ze strany státu</c:v>
                </c:pt>
                <c:pt idx="4">
                  <c:v>Nedostatek financí</c:v>
                </c:pt>
                <c:pt idx="5">
                  <c:v>Neochota, zášť, nezájem, neznalost či neplnění dohod mezi obcemi</c:v>
                </c:pt>
              </c:strCache>
            </c:strRef>
          </c:cat>
          <c:val>
            <c:numRef>
              <c:f>'grafy '!$C$27:$C$32</c:f>
              <c:numCache>
                <c:formatCode>General</c:formatCode>
                <c:ptCount val="6"/>
                <c:pt idx="0">
                  <c:v>1</c:v>
                </c:pt>
                <c:pt idx="1">
                  <c:v>2</c:v>
                </c:pt>
                <c:pt idx="2">
                  <c:v>4</c:v>
                </c:pt>
                <c:pt idx="3">
                  <c:v>7</c:v>
                </c:pt>
                <c:pt idx="4">
                  <c:v>8</c:v>
                </c:pt>
                <c:pt idx="5">
                  <c:v>8</c:v>
                </c:pt>
              </c:numCache>
            </c:numRef>
          </c:val>
        </c:ser>
        <c:ser>
          <c:idx val="2"/>
          <c:order val="2"/>
          <c:tx>
            <c:strRef>
              <c:f>'grafy '!$D$25:$D$26</c:f>
              <c:strCache>
                <c:ptCount val="1"/>
                <c:pt idx="0">
                  <c:v>3</c:v>
                </c:pt>
              </c:strCache>
            </c:strRef>
          </c:tx>
          <c:spPr>
            <a:solidFill>
              <a:srgbClr val="FFCC99"/>
            </a:solidFill>
            <a:ln>
              <a:noFill/>
            </a:ln>
            <a:effectLst/>
          </c:spPr>
          <c:invertIfNegative val="0"/>
          <c:cat>
            <c:strRef>
              <c:f>'grafy '!$A$27:$A$32</c:f>
              <c:strCache>
                <c:ptCount val="6"/>
                <c:pt idx="0">
                  <c:v>Jiné</c:v>
                </c:pt>
                <c:pt idx="1">
                  <c:v>Špatné fungování, řízení či právní forma spolupráce (např. DSO)</c:v>
                </c:pt>
                <c:pt idx="2">
                  <c:v>Nedostatečná či složitá legislativa</c:v>
                </c:pt>
                <c:pt idx="3">
                  <c:v>Nízká podpora ze strany státu</c:v>
                </c:pt>
                <c:pt idx="4">
                  <c:v>Nedostatek financí</c:v>
                </c:pt>
                <c:pt idx="5">
                  <c:v>Neochota, zášť, nezájem, neznalost či neplnění dohod mezi obcemi</c:v>
                </c:pt>
              </c:strCache>
            </c:strRef>
          </c:cat>
          <c:val>
            <c:numRef>
              <c:f>'grafy '!$D$27:$D$32</c:f>
              <c:numCache>
                <c:formatCode>General</c:formatCode>
                <c:ptCount val="6"/>
                <c:pt idx="1">
                  <c:v>3</c:v>
                </c:pt>
                <c:pt idx="2">
                  <c:v>3</c:v>
                </c:pt>
                <c:pt idx="3">
                  <c:v>4</c:v>
                </c:pt>
                <c:pt idx="4">
                  <c:v>3</c:v>
                </c:pt>
                <c:pt idx="5">
                  <c:v>4</c:v>
                </c:pt>
              </c:numCache>
            </c:numRef>
          </c:val>
        </c:ser>
        <c:ser>
          <c:idx val="3"/>
          <c:order val="3"/>
          <c:tx>
            <c:strRef>
              <c:f>'grafy '!$E$25:$E$26</c:f>
              <c:strCache>
                <c:ptCount val="1"/>
                <c:pt idx="0">
                  <c:v>4</c:v>
                </c:pt>
              </c:strCache>
            </c:strRef>
          </c:tx>
          <c:spPr>
            <a:solidFill>
              <a:schemeClr val="accent2">
                <a:tint val="77000"/>
              </a:schemeClr>
            </a:solidFill>
            <a:ln>
              <a:noFill/>
            </a:ln>
            <a:effectLst/>
          </c:spPr>
          <c:invertIfNegative val="0"/>
          <c:cat>
            <c:strRef>
              <c:f>'grafy '!$A$27:$A$32</c:f>
              <c:strCache>
                <c:ptCount val="6"/>
                <c:pt idx="0">
                  <c:v>Jiné</c:v>
                </c:pt>
                <c:pt idx="1">
                  <c:v>Špatné fungování, řízení či právní forma spolupráce (např. DSO)</c:v>
                </c:pt>
                <c:pt idx="2">
                  <c:v>Nedostatečná či složitá legislativa</c:v>
                </c:pt>
                <c:pt idx="3">
                  <c:v>Nízká podpora ze strany státu</c:v>
                </c:pt>
                <c:pt idx="4">
                  <c:v>Nedostatek financí</c:v>
                </c:pt>
                <c:pt idx="5">
                  <c:v>Neochota, zášť, nezájem, neznalost či neplnění dohod mezi obcemi</c:v>
                </c:pt>
              </c:strCache>
            </c:strRef>
          </c:cat>
          <c:val>
            <c:numRef>
              <c:f>'grafy '!$E$27:$E$32</c:f>
              <c:numCache>
                <c:formatCode>General</c:formatCode>
                <c:ptCount val="6"/>
                <c:pt idx="0">
                  <c:v>1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2</c:v>
                </c:pt>
                <c:pt idx="5">
                  <c:v>4</c:v>
                </c:pt>
              </c:numCache>
            </c:numRef>
          </c:val>
        </c:ser>
        <c:ser>
          <c:idx val="4"/>
          <c:order val="4"/>
          <c:tx>
            <c:strRef>
              <c:f>'grafy '!$F$25:$F$26</c:f>
              <c:strCache>
                <c:ptCount val="1"/>
                <c:pt idx="0">
                  <c:v>5- nevýznamné</c:v>
                </c:pt>
              </c:strCache>
            </c:strRef>
          </c:tx>
          <c:spPr>
            <a:solidFill>
              <a:schemeClr val="accent2">
                <a:tint val="54000"/>
              </a:schemeClr>
            </a:solidFill>
            <a:ln>
              <a:noFill/>
            </a:ln>
            <a:effectLst/>
          </c:spPr>
          <c:invertIfNegative val="0"/>
          <c:cat>
            <c:strRef>
              <c:f>'grafy '!$A$27:$A$32</c:f>
              <c:strCache>
                <c:ptCount val="6"/>
                <c:pt idx="0">
                  <c:v>Jiné</c:v>
                </c:pt>
                <c:pt idx="1">
                  <c:v>Špatné fungování, řízení či právní forma spolupráce (např. DSO)</c:v>
                </c:pt>
                <c:pt idx="2">
                  <c:v>Nedostatečná či složitá legislativa</c:v>
                </c:pt>
                <c:pt idx="3">
                  <c:v>Nízká podpora ze strany státu</c:v>
                </c:pt>
                <c:pt idx="4">
                  <c:v>Nedostatek financí</c:v>
                </c:pt>
                <c:pt idx="5">
                  <c:v>Neochota, zášť, nezájem, neznalost či neplnění dohod mezi obcemi</c:v>
                </c:pt>
              </c:strCache>
            </c:strRef>
          </c:cat>
          <c:val>
            <c:numRef>
              <c:f>'grafy '!$F$27:$F$32</c:f>
              <c:numCache>
                <c:formatCode>General</c:formatCode>
                <c:ptCount val="6"/>
                <c:pt idx="1">
                  <c:v>6</c:v>
                </c:pt>
                <c:pt idx="2">
                  <c:v>6</c:v>
                </c:pt>
                <c:pt idx="3">
                  <c:v>6</c:v>
                </c:pt>
                <c:pt idx="4">
                  <c:v>6</c:v>
                </c:pt>
                <c:pt idx="5">
                  <c:v>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352266056"/>
        <c:axId val="352266448"/>
      </c:barChart>
      <c:catAx>
        <c:axId val="352266056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5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352266448"/>
        <c:crosses val="autoZero"/>
        <c:auto val="1"/>
        <c:lblAlgn val="ctr"/>
        <c:lblOffset val="100"/>
        <c:noMultiLvlLbl val="0"/>
      </c:catAx>
      <c:valAx>
        <c:axId val="352266448"/>
        <c:scaling>
          <c:orientation val="minMax"/>
        </c:scaling>
        <c:delete val="1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crossAx val="35226605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78894089910977105"/>
          <c:y val="0.51596138221264387"/>
          <c:w val="0.21105910372314571"/>
          <c:h val="0.39957201997083924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/>
      </a:pPr>
      <a:endParaRPr lang="cs-CZ"/>
    </a:p>
  </c:txPr>
  <c:externalData r:id="rId3">
    <c:autoUpdate val="0"/>
  </c:externalData>
  <c:extLst>
    <c:ext xmlns:c14="http://schemas.microsoft.com/office/drawing/2007/8/2/chart" uri="{781A3756-C4B2-4CAC-9D66-4F8BD8637D16}">
      <c14:pivotOptions>
        <c14:dropZoneFilter val="1"/>
        <c14:dropZoneCategories val="1"/>
        <c14:dropZoneData val="1"/>
        <c14:dropZoneSeries val="1"/>
      </c14:pivotOptions>
    </c:ext>
  </c:extLst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autoTitleDeleted val="1"/>
    <c:plotArea>
      <c:layout>
        <c:manualLayout>
          <c:layoutTarget val="inner"/>
          <c:xMode val="edge"/>
          <c:yMode val="edge"/>
          <c:x val="0.48285554583454848"/>
          <c:y val="0.22738761155983489"/>
          <c:w val="0.48989914455137551"/>
          <c:h val="0.70003538825249401"/>
        </c:manualLayout>
      </c:layout>
      <c:barChart>
        <c:barDir val="bar"/>
        <c:grouping val="clustered"/>
        <c:varyColors val="0"/>
        <c:ser>
          <c:idx val="0"/>
          <c:order val="0"/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delete val="1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rgbClr val="FF0000"/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Mezivýpočet!$G$110:$G$114</c:f>
              <c:strCache>
                <c:ptCount val="5"/>
                <c:pt idx="0">
                  <c:v>jiné</c:v>
                </c:pt>
                <c:pt idx="1">
                  <c:v>neměla by být podporována</c:v>
                </c:pt>
                <c:pt idx="2">
                  <c:v>poskytnutím daňové úlevy</c:v>
                </c:pt>
                <c:pt idx="3">
                  <c:v>stanovením podílu na sdílených daních</c:v>
                </c:pt>
                <c:pt idx="4">
                  <c:v>poskytnutím dotace</c:v>
                </c:pt>
              </c:strCache>
            </c:strRef>
          </c:cat>
          <c:val>
            <c:numRef>
              <c:f>Mezivýpočet!$H$110:$H$114</c:f>
              <c:numCache>
                <c:formatCode>General</c:formatCode>
                <c:ptCount val="5"/>
                <c:pt idx="0">
                  <c:v>3</c:v>
                </c:pt>
                <c:pt idx="1">
                  <c:v>2</c:v>
                </c:pt>
                <c:pt idx="2">
                  <c:v>1</c:v>
                </c:pt>
                <c:pt idx="3">
                  <c:v>17</c:v>
                </c:pt>
                <c:pt idx="4">
                  <c:v>21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352267232"/>
        <c:axId val="352267624"/>
      </c:barChart>
      <c:catAx>
        <c:axId val="35226723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5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352267624"/>
        <c:crosses val="autoZero"/>
        <c:auto val="1"/>
        <c:lblAlgn val="ctr"/>
        <c:lblOffset val="100"/>
        <c:noMultiLvlLbl val="0"/>
      </c:catAx>
      <c:valAx>
        <c:axId val="352267624"/>
        <c:scaling>
          <c:orientation val="minMax"/>
        </c:scaling>
        <c:delete val="1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35226723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withinLinear" id="15">
  <a:schemeClr val="accent2"/>
</cs:colorStyle>
</file>

<file path=ppt/charts/colors3.xml><?xml version="1.0" encoding="utf-8"?>
<cs:colorStyle xmlns:cs="http://schemas.microsoft.com/office/drawing/2012/chartStyle" xmlns:a="http://schemas.openxmlformats.org/drawingml/2006/main" meth="withinLinear" id="19">
  <a:schemeClr val="accent6"/>
</cs:colorStyle>
</file>

<file path=ppt/charts/colors4.xml><?xml version="1.0" encoding="utf-8"?>
<cs:colorStyle xmlns:cs="http://schemas.microsoft.com/office/drawing/2012/chartStyle" xmlns:a="http://schemas.openxmlformats.org/drawingml/2006/main" meth="withinLinear" id="15">
  <a:schemeClr val="accent2"/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withinLinearReversed" id="26">
  <a:schemeClr val="accent6"/>
</cs:colorStyle>
</file>

<file path=ppt/charts/colors7.xml><?xml version="1.0" encoding="utf-8"?>
<cs:colorStyle xmlns:cs="http://schemas.microsoft.com/office/drawing/2012/chartStyle" xmlns:a="http://schemas.openxmlformats.org/drawingml/2006/main" meth="withinLinear" id="15">
  <a:schemeClr val="accent2"/>
</cs:colorStyle>
</file>

<file path=ppt/charts/colors8.xml><?xml version="1.0" encoding="utf-8"?>
<cs:colorStyle xmlns:cs="http://schemas.microsoft.com/office/drawing/2012/chartStyle" xmlns:a="http://schemas.openxmlformats.org/drawingml/2006/main" meth="withinLinear" id="15">
  <a:schemeClr val="accent2"/>
</cs:colorStyle>
</file>

<file path=ppt/charts/colors9.xml><?xml version="1.0" encoding="utf-8"?>
<cs:colorStyle xmlns:cs="http://schemas.microsoft.com/office/drawing/2012/chartStyle" xmlns:a="http://schemas.openxmlformats.org/drawingml/2006/main" meth="withinLinear" id="15">
  <a:schemeClr val="accent2"/>
</cs:colorStyle>
</file>

<file path=ppt/charts/style1.xml><?xml version="1.0" encoding="utf-8"?>
<cs:chartStyle xmlns:cs="http://schemas.microsoft.com/office/drawing/2012/chartStyle" xmlns:a="http://schemas.openxmlformats.org/drawingml/2006/main" id="215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587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 cap="none" spc="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bg1"/>
    </cs:fontRef>
    <cs:spPr>
      <a:solidFill>
        <a:schemeClr val="tx1">
          <a:lumMod val="50000"/>
          <a:lumOff val="50000"/>
        </a:schemeClr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70000"/>
        </a:schemeClr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70000"/>
        </a:schemeClr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>
            <a:alpha val="70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70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 baseline="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tx1">
        <a:lumMod val="65000"/>
        <a:lumOff val="35000"/>
      </a:schemeClr>
    </cs:fontRef>
    <cs:defRPr sz="2128" b="0" i="0" kern="1200" cap="none" spc="5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587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 spc="20" baseline="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300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1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defRPr sz="9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9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4.xml><?xml version="1.0" encoding="utf-8"?>
<cs:chartStyle xmlns:cs="http://schemas.microsoft.com/office/drawing/2012/chartStyle" xmlns:a="http://schemas.openxmlformats.org/drawingml/2006/main" id="21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5.xml><?xml version="1.0" encoding="utf-8"?>
<cs:chartStyle xmlns:cs="http://schemas.microsoft.com/office/drawing/2012/chartStyle" xmlns:a="http://schemas.openxmlformats.org/drawingml/2006/main" id="205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6.xml><?xml version="1.0" encoding="utf-8"?>
<cs:chartStyle xmlns:cs="http://schemas.microsoft.com/office/drawing/2012/chartStyle" xmlns:a="http://schemas.openxmlformats.org/drawingml/2006/main" id="305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  <a:headEnd type="none" w="sm" len="sm"/>
        <a:tailEnd type="none" w="sm" len="sm"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bg1"/>
    </cs:fontRef>
    <cs:spPr>
      <a:solidFill>
        <a:schemeClr val="tx1">
          <a:lumMod val="50000"/>
          <a:lumOff val="50000"/>
        </a:schemeClr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>
          <a:alpha val="70000"/>
        </a:schemeClr>
      </a:solidFill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>
          <a:alpha val="70000"/>
        </a:schemeClr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gradFill>
        <a:gsLst>
          <a:gs pos="0">
            <a:schemeClr val="phClr"/>
          </a:gs>
          <a:gs pos="46000">
            <a:schemeClr val="phClr"/>
          </a:gs>
          <a:gs pos="100000">
            <a:schemeClr val="phClr">
              <a:lumMod val="20000"/>
              <a:lumOff val="80000"/>
              <a:alpha val="0"/>
            </a:schemeClr>
          </a:gs>
        </a:gsLst>
        <a:path path="circle">
          <a:fillToRect l="50000" t="-80000" r="50000" b="180000"/>
        </a:path>
      </a:gradFill>
      <a:ln w="9525" cap="flat" cmpd="sng" algn="ctr">
        <a:solidFill>
          <a:schemeClr val="phClr">
            <a:shade val="95000"/>
          </a:schemeClr>
        </a:solidFill>
        <a:round/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0">
              <a:schemeClr val="tx1">
                <a:lumMod val="5000"/>
                <a:lumOff val="95000"/>
              </a:schemeClr>
            </a:gs>
            <a:gs pos="100000">
              <a:schemeClr val="tx1">
                <a:lumMod val="15000"/>
                <a:lumOff val="85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0">
              <a:schemeClr val="tx1">
                <a:lumMod val="5000"/>
                <a:lumOff val="95000"/>
              </a:schemeClr>
            </a:gs>
            <a:gs pos="100000">
              <a:schemeClr val="tx1">
                <a:lumMod val="15000"/>
                <a:lumOff val="85000"/>
              </a:schemeClr>
            </a:gs>
          </a:gsLst>
          <a:lin ang="5400000" scaled="0"/>
        </a:gra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  <a:headEnd type="none" w="sm" len="sm"/>
        <a:tailEnd type="none" w="sm" len="sm"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200" b="1" kern="1200" cap="all" spc="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7.xml><?xml version="1.0" encoding="utf-8"?>
<cs:chartStyle xmlns:cs="http://schemas.microsoft.com/office/drawing/2012/chartStyle" xmlns:a="http://schemas.openxmlformats.org/drawingml/2006/main" id="305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  <a:headEnd type="none" w="sm" len="sm"/>
        <a:tailEnd type="none" w="sm" len="sm"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bg1"/>
    </cs:fontRef>
    <cs:spPr>
      <a:solidFill>
        <a:schemeClr val="tx1">
          <a:lumMod val="50000"/>
          <a:lumOff val="50000"/>
        </a:schemeClr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>
          <a:alpha val="70000"/>
        </a:schemeClr>
      </a:solidFill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>
          <a:alpha val="70000"/>
        </a:schemeClr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gradFill>
        <a:gsLst>
          <a:gs pos="0">
            <a:schemeClr val="phClr"/>
          </a:gs>
          <a:gs pos="46000">
            <a:schemeClr val="phClr"/>
          </a:gs>
          <a:gs pos="100000">
            <a:schemeClr val="phClr">
              <a:lumMod val="20000"/>
              <a:lumOff val="80000"/>
              <a:alpha val="0"/>
            </a:schemeClr>
          </a:gs>
        </a:gsLst>
        <a:path path="circle">
          <a:fillToRect l="50000" t="-80000" r="50000" b="180000"/>
        </a:path>
      </a:gradFill>
      <a:ln w="9525" cap="flat" cmpd="sng" algn="ctr">
        <a:solidFill>
          <a:schemeClr val="phClr">
            <a:shade val="95000"/>
          </a:schemeClr>
        </a:solidFill>
        <a:round/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0">
              <a:schemeClr val="tx1">
                <a:lumMod val="5000"/>
                <a:lumOff val="95000"/>
              </a:schemeClr>
            </a:gs>
            <a:gs pos="100000">
              <a:schemeClr val="tx1">
                <a:lumMod val="15000"/>
                <a:lumOff val="85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0">
              <a:schemeClr val="tx1">
                <a:lumMod val="5000"/>
                <a:lumOff val="95000"/>
              </a:schemeClr>
            </a:gs>
            <a:gs pos="100000">
              <a:schemeClr val="tx1">
                <a:lumMod val="15000"/>
                <a:lumOff val="85000"/>
              </a:schemeClr>
            </a:gs>
          </a:gsLst>
          <a:lin ang="5400000" scaled="0"/>
        </a:gra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  <a:headEnd type="none" w="sm" len="sm"/>
        <a:tailEnd type="none" w="sm" len="sm"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200" b="1" kern="1200" cap="all" spc="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8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0.01814</cdr:x>
      <cdr:y>0.23419</cdr:y>
    </cdr:from>
    <cdr:to>
      <cdr:x>0.23817</cdr:x>
      <cdr:y>0.91377</cdr:y>
    </cdr:to>
    <cdr:sp macro="" textlink="">
      <cdr:nvSpPr>
        <cdr:cNvPr id="2" name="TextovéPole 1"/>
        <cdr:cNvSpPr txBox="1"/>
      </cdr:nvSpPr>
      <cdr:spPr>
        <a:xfrm xmlns:a="http://schemas.openxmlformats.org/drawingml/2006/main">
          <a:off x="154361" y="1067048"/>
          <a:ext cx="1872208" cy="309634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cs-CZ" sz="1100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1F5330-DC68-46D2-BF2C-65A5D3287303}" type="datetimeFigureOut">
              <a:rPr lang="cs-CZ" smtClean="0"/>
              <a:t>5.6.2014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534627-3A7E-4386-846A-B04C41FD102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654472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Přivítat, představit SMO</a:t>
            </a:r>
            <a:r>
              <a:rPr lang="cs-CZ" baseline="0" dirty="0" smtClean="0"/>
              <a:t> </a:t>
            </a:r>
            <a:r>
              <a:rPr lang="cs-CZ" baseline="0" dirty="0" err="1" smtClean="0"/>
              <a:t>čr</a:t>
            </a:r>
            <a:r>
              <a:rPr lang="cs-CZ" baseline="0" dirty="0" smtClean="0"/>
              <a:t>, motivující starosty a také realizační tým. </a:t>
            </a:r>
          </a:p>
          <a:p>
            <a:r>
              <a:rPr lang="cs-CZ" baseline="0" dirty="0" smtClean="0"/>
              <a:t>Program: informace o projektu, průběh a vyhodnocení dosavadních prací na projektu, výsledky dotazníků s ohledem na další vývoj meziobecní spolupráce v regionu,,  - výsledky analýzy MOS a návrhy na její možné prohloubení, výsledky analýzy 3 oblastí, - Patricie Kovářová – PŘESTÁVKA , venkovní posezení představení variantních řešení, příklady dobré praxe a diskuse nad řešeními, stanovení dalšího postupu.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FCC085-9121-4ED2-A88F-FA9F07B9721F}" type="slidenum">
              <a:rPr lang="cs-CZ" smtClean="0">
                <a:solidFill>
                  <a:prstClr val="black"/>
                </a:solidFill>
              </a:rPr>
              <a:pPr/>
              <a:t>1</a:t>
            </a:fld>
            <a:endParaRPr lang="cs-CZ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031424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Chybí schopný manažer. Nedostatečné personální </a:t>
            </a:r>
            <a:r>
              <a:rPr lang="cs-CZ" dirty="0" err="1" smtClean="0"/>
              <a:t>obsazení.svoz</a:t>
            </a:r>
            <a:r>
              <a:rPr lang="cs-CZ" dirty="0" smtClean="0"/>
              <a:t> při jedné cestě úspora </a:t>
            </a:r>
            <a:r>
              <a:rPr lang="cs-CZ" dirty="0" err="1" smtClean="0"/>
              <a:t>PHM,školu</a:t>
            </a:r>
            <a:r>
              <a:rPr lang="cs-CZ" dirty="0" smtClean="0"/>
              <a:t> nemáme děti dojíždí podřizujeme se spádové </a:t>
            </a:r>
            <a:r>
              <a:rPr lang="cs-CZ" dirty="0" err="1" smtClean="0"/>
              <a:t>škole,soc</a:t>
            </a:r>
            <a:r>
              <a:rPr lang="cs-CZ" dirty="0" smtClean="0"/>
              <a:t>. služby malá obec málo občanů ,kteří tyto služby </a:t>
            </a:r>
            <a:r>
              <a:rPr lang="cs-CZ" dirty="0" err="1" smtClean="0"/>
              <a:t>využíjí</a:t>
            </a:r>
            <a:r>
              <a:rPr lang="cs-CZ" dirty="0" smtClean="0"/>
              <a:t> nezájem ze strany dodavatelů -mohli by se </a:t>
            </a:r>
            <a:r>
              <a:rPr lang="cs-CZ" dirty="0" err="1" smtClean="0"/>
              <a:t>zlepšit,myslím</a:t>
            </a:r>
            <a:r>
              <a:rPr lang="cs-CZ" dirty="0" smtClean="0"/>
              <a:t>, že kraj by se neměl zbavovat povinností a zodpovědnosti v určitých </a:t>
            </a:r>
            <a:r>
              <a:rPr lang="cs-CZ" dirty="0" err="1" smtClean="0"/>
              <a:t>oblastech,Vzhledem</a:t>
            </a:r>
            <a:r>
              <a:rPr lang="cs-CZ" dirty="0" smtClean="0"/>
              <a:t> k personálnímu zázemí a finančním možnostem DSO by bylo velmi problematické uvedené oblasti koordinovat.1. Každá obec si v uvedených oblastech rozhoduje sama, neznamená to, že několik obcí nemůže v některé oblasti spolupracovat.</a:t>
            </a:r>
          </a:p>
          <a:p>
            <a:r>
              <a:rPr lang="cs-CZ" dirty="0" smtClean="0"/>
              <a:t>2. DSO se svým personálem spolupracuje v jiných </a:t>
            </a:r>
            <a:r>
              <a:rPr lang="cs-CZ" dirty="0" err="1" smtClean="0"/>
              <a:t>oblastech.Vyhledávání</a:t>
            </a:r>
            <a:r>
              <a:rPr lang="cs-CZ" dirty="0" smtClean="0"/>
              <a:t> nejvýhodnějších možností v dané </a:t>
            </a:r>
            <a:r>
              <a:rPr lang="cs-CZ" dirty="0" err="1" smtClean="0"/>
              <a:t>oblasti.Současné</a:t>
            </a:r>
            <a:r>
              <a:rPr lang="cs-CZ" dirty="0" smtClean="0"/>
              <a:t> DSO nemají odpovídající personální  a ani finanční kapacity. Povětšinou také postrádají odpovídající materiální zázemí. v oblasti odpadového hospodářství -   zkušenost mikroregion Balkán snížení cen pro rok 2014, odvoz nebezpečného a velkoobjemového odpadu</a:t>
            </a:r>
          </a:p>
          <a:p>
            <a:r>
              <a:rPr lang="cs-CZ" dirty="0" smtClean="0"/>
              <a:t>v oblasti školství a sociálních služeb ne v malých DSO - důvod z hlediska personálního, organizačního, finančních možností a potřeby jednotlivých obcí, které jsou rozdílné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FCC085-9121-4ED2-A88F-FA9F07B9721F}" type="slidenum">
              <a:rPr lang="cs-CZ" smtClean="0"/>
              <a:t>10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3002488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Otázka se týká především MOS na celém území</a:t>
            </a:r>
            <a:r>
              <a:rPr lang="cs-CZ" baseline="0" dirty="0" smtClean="0"/>
              <a:t> ORP Rakovník!!!! </a:t>
            </a:r>
          </a:p>
          <a:p>
            <a:r>
              <a:rPr lang="cs-CZ" dirty="0" smtClean="0"/>
              <a:t>Díky vašim odpovědím</a:t>
            </a:r>
            <a:r>
              <a:rPr lang="cs-CZ" baseline="0" dirty="0" smtClean="0"/>
              <a:t> jsme mohli relativně reálně postihnout situaci MOS a situaci v jednotlivých oblastech. 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FCC085-9121-4ED2-A88F-FA9F07B9721F}" type="slidenum">
              <a:rPr lang="cs-CZ" smtClean="0"/>
              <a:t>11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0468991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Ne ke všem úkonům spojeným</a:t>
            </a:r>
            <a:r>
              <a:rPr lang="cs-CZ" baseline="0" dirty="0" smtClean="0"/>
              <a:t> s MOS je dobré mít neformální spolupráci. Jde- </a:t>
            </a:r>
            <a:r>
              <a:rPr lang="cs-CZ" baseline="0" dirty="0" err="1" smtClean="0"/>
              <a:t>li</a:t>
            </a:r>
            <a:r>
              <a:rPr lang="cs-CZ" baseline="0" dirty="0" smtClean="0"/>
              <a:t> o finanční zapojení pak je nutné smluvní zajištění, určitě jde o vymahatelnost závazků, dále při projektech je nutná partnerská smlouva atd. </a:t>
            </a:r>
          </a:p>
          <a:p>
            <a:r>
              <a:rPr lang="cs-CZ" sz="1200" dirty="0" smtClean="0"/>
              <a:t>-právnická osoba vhodná pro hlubší spolupráci obcí</a:t>
            </a:r>
          </a:p>
          <a:p>
            <a:r>
              <a:rPr lang="cs-CZ" sz="1200" dirty="0" smtClean="0"/>
              <a:t>- podpora obcí při výkonu samostatné působnosti</a:t>
            </a:r>
          </a:p>
          <a:p>
            <a:r>
              <a:rPr lang="cs-CZ" sz="1200" dirty="0" smtClean="0"/>
              <a:t>- vysoká variabilita fungování svazků</a:t>
            </a:r>
          </a:p>
          <a:p>
            <a:r>
              <a:rPr lang="cs-CZ" sz="1200" dirty="0" smtClean="0"/>
              <a:t>-- přímé zapojení představitelů obcí do rozhodování v území</a:t>
            </a:r>
          </a:p>
          <a:p>
            <a:r>
              <a:rPr lang="cs-CZ" sz="1200" dirty="0" smtClean="0"/>
              <a:t>- adekvátní platforma s jasně stanovenými pravidly MOS</a:t>
            </a:r>
          </a:p>
          <a:p>
            <a:r>
              <a:rPr lang="cs-CZ" sz="1200" dirty="0" smtClean="0"/>
              <a:t>- pevně nastavené prvky kontroly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534627-3A7E-4386-846A-B04C41FD1024}" type="slidenum">
              <a:rPr lang="cs-CZ" smtClean="0"/>
              <a:t>12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1730803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Podpora</a:t>
            </a:r>
            <a:r>
              <a:rPr lang="cs-CZ" baseline="0" dirty="0" smtClean="0"/>
              <a:t> našich témat…..</a:t>
            </a:r>
          </a:p>
          <a:p>
            <a:r>
              <a:rPr lang="cs-CZ" baseline="0" dirty="0" smtClean="0"/>
              <a:t>Spíš se věnovat nevhodnými tématy a proč?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FCC085-9121-4ED2-A88F-FA9F07B9721F}" type="slidenum">
              <a:rPr lang="cs-CZ" smtClean="0"/>
              <a:t>13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0977917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dirty="0" smtClean="0"/>
              <a:t>Zhodnotit</a:t>
            </a:r>
            <a:r>
              <a:rPr lang="cs-CZ" baseline="0" dirty="0" smtClean="0"/>
              <a:t> faktory neúspěchu </a:t>
            </a:r>
          </a:p>
          <a:p>
            <a: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cs-CZ" baseline="0" dirty="0" smtClean="0"/>
              <a:t>Jak narovnat vztahy aktivizovat MOS? …</a:t>
            </a:r>
          </a:p>
          <a:p>
            <a: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cs-CZ" baseline="0" dirty="0" smtClean="0"/>
              <a:t>druhý a třetí s spolu úzce souvisí…navazuje další graf co požadují od státu. Legislativní otázka DSO je jednou ze součástí výstupů PMOS. MOS se ale týká i legislativa dotací, RUD, výběrových řízení atp. </a:t>
            </a:r>
          </a:p>
          <a:p>
            <a: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cs-CZ" baseline="0" dirty="0" smtClean="0"/>
              <a:t>Podle vlastních zkušeností vím, že pro zajištění fungujícího svazku je nutné mít aktivního a profesionálního vedoucího pracovníka. Bez manažera nebo aktivního předsedy se Svazek dlouhodobě neudrží. Dále je nutné revidovat a aktualizovat činnosti svazku, profesionalizovat služby , bez aktualizování náplně činnosti svazku , svazek upadá. Což jste také jakožto zástupci obcí zvolili….jako jeden z nejdůležitějších faktorů institucionalizace a organizace fungujícího svazku. Jako druhý faktor jste určili jednoduchou organizační strukturu  a dále jasné stanovení kompetencí.</a:t>
            </a:r>
            <a:endParaRPr lang="cs-CZ" dirty="0" smtClean="0"/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FCC085-9121-4ED2-A88F-FA9F07B9721F}" type="slidenum">
              <a:rPr lang="cs-CZ" smtClean="0"/>
              <a:t>14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0035730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cs-CZ" dirty="0" smtClean="0"/>
              <a:t>Stát</a:t>
            </a:r>
            <a:r>
              <a:rPr lang="cs-CZ" baseline="0" dirty="0" smtClean="0"/>
              <a:t> podpořit MOS snaha o finanční podporu je jedním z výstupů projektu…</a:t>
            </a:r>
          </a:p>
          <a:p>
            <a:pPr marL="6286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cs-CZ" baseline="0" dirty="0" smtClean="0"/>
              <a:t>Dotace…s tím souvisí personální nebo jiné zajištění administrace dotací, dále nelze čerpat dotaci na neformální sdružení, musí jít o právní formu</a:t>
            </a:r>
          </a:p>
          <a:p>
            <a:pPr marL="6286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cs-CZ" baseline="0" dirty="0" smtClean="0"/>
              <a:t>Sdílen daně, záměr s delší dobou realizace</a:t>
            </a:r>
          </a:p>
          <a:p>
            <a: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cs-CZ" baseline="0" dirty="0" smtClean="0"/>
              <a:t>Jaké výhody Vám má MOS přinést vám do vašich obcí –odpovídá záměru tohoto projektu!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FCC085-9121-4ED2-A88F-FA9F07B9721F}" type="slidenum">
              <a:rPr lang="cs-CZ" smtClean="0"/>
              <a:t>15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7533277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cs-CZ" dirty="0" smtClean="0"/>
              <a:t>Několikrát</a:t>
            </a:r>
            <a:r>
              <a:rPr lang="cs-CZ" baseline="0" dirty="0" smtClean="0"/>
              <a:t> zmiňovaný faktor, který zásadně ovlivňuje fungování DSO </a:t>
            </a:r>
          </a:p>
          <a:p>
            <a: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cs-CZ" baseline="0" dirty="0" smtClean="0"/>
              <a:t>Jednoduché , přehledná organizační struktura a vymezení kompetencí je velmi důležitý předpoklad dobré spolupráce</a:t>
            </a:r>
          </a:p>
          <a:p>
            <a: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cs-CZ" baseline="0" dirty="0" smtClean="0"/>
              <a:t>Metodická podpora….záleží zda jde o podporu obcím nebo podporu vedení/managementu DSO</a:t>
            </a:r>
          </a:p>
          <a:p>
            <a: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cs-CZ" baseline="0" dirty="0" smtClean="0"/>
              <a:t>Legislativa – opět často skloňovaný problém, který se prostřednictvím výstupů projektu pokusí SMO ČR řešit.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FCC085-9121-4ED2-A88F-FA9F07B9721F}" type="slidenum">
              <a:rPr lang="cs-CZ" smtClean="0"/>
              <a:t>16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3638851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cs-CZ" dirty="0" smtClean="0"/>
              <a:t>2/3</a:t>
            </a:r>
            <a:r>
              <a:rPr lang="cs-CZ" baseline="0" dirty="0" smtClean="0"/>
              <a:t> obcí hodnotí své sousedy jako velmi dobré nebo dobré při spolupráci</a:t>
            </a:r>
          </a:p>
          <a:p>
            <a: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cs-CZ" baseline="0" dirty="0" smtClean="0"/>
              <a:t>Velmi spolupracujeme ve vzdělávání, hodnotíme kladně možnost se zapojit do V&amp;K, odpady a sociální služby</a:t>
            </a:r>
          </a:p>
          <a:p>
            <a: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cs-CZ" baseline="0" dirty="0" smtClean="0"/>
              <a:t>Podpořme a prohlubme MOS ve vzdělávání, a více se zapojme do opomíjené sociální oblasti</a:t>
            </a:r>
          </a:p>
          <a:p>
            <a: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cs-CZ" baseline="0" dirty="0" smtClean="0"/>
              <a:t>Využijme zkušeností s nepodařených MOS v těchto oblastech…..</a:t>
            </a:r>
          </a:p>
          <a:p>
            <a:pPr marL="6286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cs-CZ" baseline="0" dirty="0" smtClean="0"/>
              <a:t>Rozšiřme činnost svazku o další aktivity, tak aby směřovaly ke spokojenosti většiny obcí</a:t>
            </a:r>
          </a:p>
          <a:p>
            <a: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cs-CZ" baseline="0" dirty="0" err="1" smtClean="0"/>
              <a:t>Nastartujem</a:t>
            </a:r>
            <a:r>
              <a:rPr lang="cs-CZ" baseline="0" dirty="0" smtClean="0"/>
              <a:t> znovu MOS – zlepšeme kapacitu stávajících DSO, využijme podpory projektu,</a:t>
            </a:r>
          </a:p>
          <a:p>
            <a: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FCC085-9121-4ED2-A88F-FA9F07B9721F}" type="slidenum">
              <a:rPr lang="cs-CZ" smtClean="0"/>
              <a:t>17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0154041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cs-CZ" dirty="0" smtClean="0"/>
              <a:t>Jedině aktivní a iniciativní osoby</a:t>
            </a:r>
            <a:r>
              <a:rPr lang="cs-CZ" baseline="0" dirty="0" smtClean="0"/>
              <a:t> mohou dokázat vést a směrovat činnost svazku</a:t>
            </a:r>
          </a:p>
          <a:p>
            <a: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cs-CZ" baseline="0" dirty="0" smtClean="0"/>
              <a:t>Přehledná organizace a jasně vymezené kompetence jsou prevencí proti nedostatkům a nejasnostem při fungování svazku</a:t>
            </a:r>
          </a:p>
          <a:p>
            <a: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cs-CZ" baseline="0" dirty="0" smtClean="0"/>
              <a:t>Zhodnoťme dosavadní činnost svazku a vyberme ty činnosti, které požadujete</a:t>
            </a:r>
          </a:p>
          <a:p>
            <a: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cs-CZ" baseline="0" dirty="0" err="1" smtClean="0"/>
              <a:t>Rozšířme</a:t>
            </a:r>
            <a:r>
              <a:rPr lang="cs-CZ" baseline="0" dirty="0" smtClean="0"/>
              <a:t> </a:t>
            </a:r>
            <a:r>
              <a:rPr lang="cs-CZ" baseline="0" dirty="0" err="1" smtClean="0"/>
              <a:t>stávajícíc</a:t>
            </a:r>
            <a:r>
              <a:rPr lang="cs-CZ" baseline="0" dirty="0" smtClean="0"/>
              <a:t> členskou základnu, především díky šíření povědomí o činnosti Svazku, jeho výsledcích a profesionálním přístupem, bez zapojení osobních postojů</a:t>
            </a:r>
          </a:p>
          <a:p>
            <a: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cs-CZ" baseline="0" dirty="0" smtClean="0"/>
              <a:t>Využijme tento projekt, </a:t>
            </a:r>
            <a:r>
              <a:rPr lang="cs-CZ" baseline="0" dirty="0" err="1" smtClean="0"/>
              <a:t>podpořmě</a:t>
            </a:r>
            <a:r>
              <a:rPr lang="cs-CZ" baseline="0" dirty="0" smtClean="0"/>
              <a:t> Svaz, a vytvořme „nátlak“ a dostatek argumentů pro obnovení nebo </a:t>
            </a:r>
            <a:r>
              <a:rPr lang="cs-CZ" baseline="0" dirty="0" err="1" smtClean="0"/>
              <a:t>znovuzavední</a:t>
            </a:r>
            <a:r>
              <a:rPr lang="cs-CZ" baseline="0" dirty="0" smtClean="0"/>
              <a:t> finanční podpory pro činnost Svazků, a použijme našich činnost jako argument PROTI slučování obcí…..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FCC085-9121-4ED2-A88F-FA9F07B9721F}" type="slidenum">
              <a:rPr lang="cs-CZ" smtClean="0"/>
              <a:t>18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1784954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cs-CZ" baseline="0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FCC085-9121-4ED2-A88F-FA9F07B9721F}" type="slidenum">
              <a:rPr lang="cs-CZ" smtClean="0"/>
              <a:t>19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125225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V měsících leden</a:t>
            </a:r>
            <a:r>
              <a:rPr lang="cs-CZ" baseline="0" dirty="0" smtClean="0"/>
              <a:t> až duben jsme v regionu provedli dvě dotazníková šetření….. Formou emailem, telefonicky a nejlépe osobně. Kromě těchto údajů jsme od Vás zjišťovali i další údaje do analýzy.</a:t>
            </a:r>
          </a:p>
          <a:p>
            <a:r>
              <a:rPr lang="cs-CZ" dirty="0" smtClean="0"/>
              <a:t>Druhé</a:t>
            </a:r>
            <a:r>
              <a:rPr lang="cs-CZ" baseline="0" dirty="0" smtClean="0"/>
              <a:t> dotazníkové šetření jsme již neměli s takovou odezvou, velká část dotazovaných, kteří nám však přislíbila účast na projektu se ale zapojila. V každém případě druhá část analyzovala i jednotlivé oblasti.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FCC085-9121-4ED2-A88F-FA9F07B9721F}" type="slidenum">
              <a:rPr lang="cs-CZ" smtClean="0">
                <a:solidFill>
                  <a:prstClr val="black"/>
                </a:solidFill>
              </a:rPr>
              <a:pPr/>
              <a:t>2</a:t>
            </a:fld>
            <a:endParaRPr lang="cs-CZ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10482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Dotazník č. 1 všeobecně mapuje MOS v</a:t>
            </a:r>
            <a:r>
              <a:rPr lang="cs-CZ" baseline="0" dirty="0" smtClean="0"/>
              <a:t> regionu zkušenosti s MOS. Dotazy byly směrovány také na </a:t>
            </a:r>
            <a:r>
              <a:rPr lang="cs-CZ" baseline="0" smtClean="0"/>
              <a:t>představitele DSO. Dotazník </a:t>
            </a:r>
            <a:r>
              <a:rPr lang="cs-CZ" baseline="0" dirty="0" smtClean="0"/>
              <a:t>č. 2 již mapuje situaci v regionu z pohledu sledovaných oblastí: soc. </a:t>
            </a:r>
            <a:r>
              <a:rPr lang="cs-CZ" baseline="0" dirty="0" err="1" smtClean="0"/>
              <a:t>předškol</a:t>
            </a:r>
            <a:r>
              <a:rPr lang="cs-CZ" baseline="0" dirty="0" smtClean="0"/>
              <a:t> a škol vzdělávání a odpad. Hospodářství. 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FCC085-9121-4ED2-A88F-FA9F07B9721F}" type="slidenum">
              <a:rPr lang="cs-CZ" smtClean="0"/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119344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Díky vašim odpovědím</a:t>
            </a:r>
            <a:r>
              <a:rPr lang="cs-CZ" baseline="0" dirty="0" smtClean="0"/>
              <a:t> jsme mohli relativně reálně postihnout situaci MOS a situaci v jednotlivých oblastech.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FCC085-9121-4ED2-A88F-FA9F07B9721F}" type="slidenum">
              <a:rPr lang="cs-CZ" smtClean="0"/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7457767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Jak hodnotíme své sousedy, obce se kterými</a:t>
            </a:r>
            <a:r>
              <a:rPr lang="cs-CZ" baseline="0" dirty="0" smtClean="0"/>
              <a:t> sousedí naše katastrální území….. Hodnocení jako ve škole, známkou pět byli označeni někteří sousedé. Podle vlastních vyjádření především z důvodu NEZÁJMU A dlouhodobých sporů nebo osobních neshod. Kladně hodnotím více jak 2/3 našich sousedů. 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FCC085-9121-4ED2-A88F-FA9F07B9721F}" type="slidenum">
              <a:rPr lang="cs-CZ" smtClean="0"/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379030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r>
              <a:rPr lang="cs-CZ" baseline="0" dirty="0" smtClean="0"/>
              <a:t>Kde je dopravní obslužnost??? Asi ty 3 hlasy u „jiné“</a:t>
            </a:r>
          </a:p>
          <a:p>
            <a:pPr marL="171450" indent="-171450">
              <a:buFontTx/>
              <a:buChar char="-"/>
            </a:pPr>
            <a:r>
              <a:rPr lang="cs-CZ" baseline="0" dirty="0" smtClean="0"/>
              <a:t>JAK spolupracujete ve vzdělávání? ..podílíte se i finančně na provozu škol? Podporujete okolní školy např. propagací? J</a:t>
            </a:r>
          </a:p>
          <a:p>
            <a:pPr marL="171450" indent="-171450">
              <a:buFontTx/>
              <a:buChar char="-"/>
            </a:pPr>
            <a:r>
              <a:rPr lang="cs-CZ" baseline="0" dirty="0" smtClean="0"/>
              <a:t>Je to MOS nebo spolupráce spolků a sdružení? Máte nějaké kulturní akce pořádané obcí, na které spolupracujete s další obcí?</a:t>
            </a:r>
          </a:p>
          <a:p>
            <a:pPr marL="171450" indent="-171450">
              <a:buFontTx/>
              <a:buChar char="-"/>
            </a:pPr>
            <a:r>
              <a:rPr lang="cs-CZ" baseline="0" dirty="0" smtClean="0"/>
              <a:t>Krizové situace jsou AD HOC….nebo máte smlouvy?</a:t>
            </a:r>
          </a:p>
          <a:p>
            <a:pPr marL="171450" indent="-171450">
              <a:buFontTx/>
              <a:buChar char="-"/>
            </a:pPr>
            <a:r>
              <a:rPr lang="cs-CZ" baseline="0" dirty="0" smtClean="0"/>
              <a:t>CR – prezentace, investice, atd.</a:t>
            </a:r>
          </a:p>
          <a:p>
            <a:pPr marL="171450" indent="-171450">
              <a:buFontTx/>
              <a:buChar char="-"/>
            </a:pPr>
            <a:r>
              <a:rPr lang="cs-CZ" baseline="0" dirty="0" smtClean="0"/>
              <a:t>V&amp;K  jakou formou kromě členství ve VSOR? Umožňujete napojení na vlastní zařízení, projekty na výstavbu, společný provoz….</a:t>
            </a:r>
          </a:p>
          <a:p>
            <a:pPr marL="171450" indent="-171450">
              <a:buFontTx/>
              <a:buChar char="-"/>
            </a:pPr>
            <a:r>
              <a:rPr lang="cs-CZ" baseline="0" dirty="0" smtClean="0"/>
              <a:t>Odpady – Co kromě sdružených nákupů a společných sběrných dvorů????</a:t>
            </a:r>
          </a:p>
          <a:p>
            <a:pPr marL="171450" indent="-171450">
              <a:buFontTx/>
              <a:buChar char="-"/>
            </a:pPr>
            <a:r>
              <a:rPr lang="cs-CZ" baseline="0" dirty="0" smtClean="0"/>
              <a:t>Sociální služby – terénní služby, pokud si odmyslíte využívání DPS nebo domů seniorů na </a:t>
            </a:r>
            <a:r>
              <a:rPr lang="cs-CZ" baseline="0" dirty="0" err="1" smtClean="0"/>
              <a:t>kú</a:t>
            </a:r>
            <a:r>
              <a:rPr lang="cs-CZ" baseline="0" dirty="0" smtClean="0"/>
              <a:t> jiné obce, jak jinak spolupracujete??</a:t>
            </a:r>
          </a:p>
          <a:p>
            <a:pPr marL="171450" indent="-171450">
              <a:buFontTx/>
              <a:buChar char="-"/>
            </a:pPr>
            <a:r>
              <a:rPr lang="cs-CZ" baseline="0" dirty="0" smtClean="0"/>
              <a:t>Velké procento NE při sdružených nákupech, PROČ? Máte obavy, nebo není kdo by tuto činnost koordinoval? Nebo tuto možnost neznáte?</a:t>
            </a:r>
          </a:p>
          <a:p>
            <a:pPr marL="171450" indent="-171450">
              <a:buFontTx/>
              <a:buChar char="-"/>
            </a:pPr>
            <a:r>
              <a:rPr lang="cs-CZ" baseline="0" dirty="0" smtClean="0"/>
              <a:t>Sociální podnikání a zaměstnanost, Jak a v čem? Obecně prospěšné práce (mediační a probační služba)…veřejně prospěšné práce </a:t>
            </a:r>
          </a:p>
          <a:p>
            <a:pPr marL="171450" indent="-171450">
              <a:buFontTx/>
              <a:buChar char="-"/>
            </a:pP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FCC085-9121-4ED2-A88F-FA9F07B9721F}" type="slidenum">
              <a:rPr lang="cs-CZ" smtClean="0"/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5377519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cs-CZ" dirty="0" smtClean="0"/>
              <a:t>Jak obce spolupracují při SDH? Je to opravdu MOS?</a:t>
            </a:r>
            <a:r>
              <a:rPr lang="cs-CZ" baseline="0" dirty="0" smtClean="0"/>
              <a:t> </a:t>
            </a:r>
          </a:p>
          <a:p>
            <a:pPr marL="171450" indent="-171450">
              <a:buFontTx/>
              <a:buChar char="-"/>
            </a:pPr>
            <a:r>
              <a:rPr lang="cs-CZ" baseline="0" dirty="0" smtClean="0"/>
              <a:t>Krizové situace ad hoc</a:t>
            </a:r>
          </a:p>
          <a:p>
            <a:pPr marL="171450" indent="-171450">
              <a:buFontTx/>
              <a:buChar char="-"/>
            </a:pPr>
            <a:r>
              <a:rPr lang="cs-CZ" dirty="0" smtClean="0"/>
              <a:t>CR</a:t>
            </a:r>
            <a:r>
              <a:rPr lang="cs-CZ" baseline="0" dirty="0" smtClean="0"/>
              <a:t> lokální podpora i podpora CR regionální tj. turistické materiály, cyklotrasy, značení,  atd.</a:t>
            </a:r>
            <a:endParaRPr lang="cs-CZ" dirty="0" smtClean="0"/>
          </a:p>
          <a:p>
            <a:pPr marL="171450" indent="-171450">
              <a:buFontTx/>
              <a:buChar char="-"/>
            </a:pPr>
            <a:r>
              <a:rPr lang="cs-CZ" dirty="0" smtClean="0"/>
              <a:t>Školství</a:t>
            </a:r>
            <a:r>
              <a:rPr lang="cs-CZ" baseline="0" dirty="0" smtClean="0"/>
              <a:t>, V&amp;K , odpadové hospodářství, sociální věci rozvíjíme prostřednictvím našeho projektu…</a:t>
            </a:r>
          </a:p>
          <a:p>
            <a:pPr marL="171450" indent="-171450">
              <a:buFontTx/>
              <a:buChar char="-"/>
            </a:pPr>
            <a:r>
              <a:rPr lang="cs-CZ" baseline="0" dirty="0" smtClean="0"/>
              <a:t>Dopravní obslužnost, pouze tak málo odpovědí????? Jak to?</a:t>
            </a:r>
          </a:p>
          <a:p>
            <a:pPr marL="171450" indent="-171450">
              <a:buFontTx/>
              <a:buChar char="-"/>
            </a:pPr>
            <a:r>
              <a:rPr lang="cs-CZ" baseline="0" dirty="0" smtClean="0"/>
              <a:t>Dotace? Je velmi málo podporovaná aktivita MOS…</a:t>
            </a:r>
          </a:p>
          <a:p>
            <a:pPr marL="171450" indent="-171450">
              <a:buFontTx/>
              <a:buChar char="-"/>
            </a:pP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FCC085-9121-4ED2-A88F-FA9F07B9721F}" type="slidenum">
              <a:rPr lang="cs-CZ" smtClean="0"/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9194085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Odpovědí</a:t>
            </a:r>
            <a:r>
              <a:rPr lang="cs-CZ" baseline="0" dirty="0" smtClean="0"/>
              <a:t> je zlomek oproti úspěchům….</a:t>
            </a:r>
          </a:p>
          <a:p>
            <a:pPr marL="171450" indent="-171450">
              <a:buFontTx/>
              <a:buChar char="-"/>
            </a:pPr>
            <a:r>
              <a:rPr lang="cs-CZ" baseline="0" dirty="0" smtClean="0"/>
              <a:t>V&amp;K jsou zjevně výsledkem nepodařeného projektu na Křivoklátsku</a:t>
            </a:r>
          </a:p>
          <a:p>
            <a:pPr marL="171450" indent="-171450">
              <a:buFontTx/>
              <a:buChar char="-"/>
            </a:pPr>
            <a:r>
              <a:rPr lang="cs-CZ" baseline="0" dirty="0" smtClean="0"/>
              <a:t>Odpadové </a:t>
            </a:r>
            <a:r>
              <a:rPr lang="cs-CZ" baseline="0" dirty="0" err="1" smtClean="0"/>
              <a:t>hospodářství..v</a:t>
            </a:r>
            <a:r>
              <a:rPr lang="cs-CZ" baseline="0" dirty="0" smtClean="0"/>
              <a:t> čem?</a:t>
            </a:r>
          </a:p>
          <a:p>
            <a:pPr marL="171450" indent="-171450">
              <a:buFontTx/>
              <a:buChar char="-"/>
            </a:pPr>
            <a:r>
              <a:rPr lang="cs-CZ" baseline="0" dirty="0" err="1" smtClean="0"/>
              <a:t>Socální</a:t>
            </a:r>
            <a:r>
              <a:rPr lang="cs-CZ" baseline="0" dirty="0" smtClean="0"/>
              <a:t> věci…školství v čem?</a:t>
            </a:r>
          </a:p>
          <a:p>
            <a:pPr marL="171450" indent="-171450">
              <a:buFontTx/>
              <a:buChar char="-"/>
            </a:pP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FCC085-9121-4ED2-A88F-FA9F07B9721F}" type="slidenum">
              <a:rPr lang="cs-CZ" smtClean="0"/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4305041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cs-CZ" dirty="0" smtClean="0"/>
              <a:t>Odkud má vycházet iniciativa?</a:t>
            </a:r>
            <a:r>
              <a:rPr lang="cs-CZ" baseline="0" dirty="0" smtClean="0"/>
              <a:t> Od obcí,? Od předsedy/manažera?</a:t>
            </a:r>
          </a:p>
          <a:p>
            <a:pPr marL="171450" indent="-171450">
              <a:buFontTx/>
              <a:buChar char="-"/>
            </a:pPr>
            <a:r>
              <a:rPr lang="cs-CZ" baseline="0" dirty="0" smtClean="0"/>
              <a:t>Informovat více…</a:t>
            </a:r>
          </a:p>
          <a:p>
            <a:pPr marL="171450" indent="-171450">
              <a:buFontTx/>
              <a:buChar char="-"/>
            </a:pPr>
            <a:r>
              <a:rPr lang="cs-CZ" dirty="0" smtClean="0"/>
              <a:t>Počet odpovědí	Průměr		Nejhorší známka		</a:t>
            </a:r>
          </a:p>
          <a:p>
            <a:r>
              <a:rPr lang="cs-CZ" dirty="0" smtClean="0"/>
              <a:t>DSO 1	69	2,101449275		5	</a:t>
            </a:r>
          </a:p>
          <a:p>
            <a:r>
              <a:rPr lang="cs-CZ" dirty="0" smtClean="0"/>
              <a:t>DSO 2	51	1,960784314		4	</a:t>
            </a:r>
          </a:p>
          <a:p>
            <a:r>
              <a:rPr lang="cs-CZ" dirty="0" smtClean="0"/>
              <a:t>DSO 3	37	1,918918919		3	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FCC085-9121-4ED2-A88F-FA9F07B9721F}" type="slidenum">
              <a:rPr lang="cs-CZ" smtClean="0"/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985606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9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189" indent="0" algn="ctr">
              <a:buNone/>
              <a:defRPr/>
            </a:lvl2pPr>
            <a:lvl3pPr marL="914377" indent="0" algn="ctr">
              <a:buNone/>
              <a:defRPr/>
            </a:lvl3pPr>
            <a:lvl4pPr marL="1371566" indent="0" algn="ctr">
              <a:buNone/>
              <a:defRPr/>
            </a:lvl4pPr>
            <a:lvl5pPr marL="1828754" indent="0" algn="ctr">
              <a:buNone/>
              <a:defRPr/>
            </a:lvl5pPr>
            <a:lvl6pPr marL="2285943" indent="0" algn="ctr">
              <a:buNone/>
              <a:defRPr/>
            </a:lvl6pPr>
            <a:lvl7pPr marL="2743131" indent="0" algn="ctr">
              <a:buNone/>
              <a:defRPr/>
            </a:lvl7pPr>
            <a:lvl8pPr marL="3200320" indent="0" algn="ctr">
              <a:buNone/>
              <a:defRPr/>
            </a:lvl8pPr>
            <a:lvl9pPr marL="3657509" indent="0" algn="ctr">
              <a:buNone/>
              <a:defRPr/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8DF440-97A2-47CD-8CEE-3C31906B48A6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28759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D02EB2-3C7D-434C-8367-215074024E09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56388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42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971BA7-D60B-4FB5-960E-B5424FF70EE6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03524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9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189" indent="0" algn="ctr">
              <a:buNone/>
              <a:defRPr/>
            </a:lvl2pPr>
            <a:lvl3pPr marL="914377" indent="0" algn="ctr">
              <a:buNone/>
              <a:defRPr/>
            </a:lvl3pPr>
            <a:lvl4pPr marL="1371566" indent="0" algn="ctr">
              <a:buNone/>
              <a:defRPr/>
            </a:lvl4pPr>
            <a:lvl5pPr marL="1828754" indent="0" algn="ctr">
              <a:buNone/>
              <a:defRPr/>
            </a:lvl5pPr>
            <a:lvl6pPr marL="2285943" indent="0" algn="ctr">
              <a:buNone/>
              <a:defRPr/>
            </a:lvl6pPr>
            <a:lvl7pPr marL="2743131" indent="0" algn="ctr">
              <a:buNone/>
              <a:defRPr/>
            </a:lvl7pPr>
            <a:lvl8pPr marL="3200320" indent="0" algn="ctr">
              <a:buNone/>
              <a:defRPr/>
            </a:lvl8pPr>
            <a:lvl9pPr marL="3657509" indent="0" algn="ctr">
              <a:buNone/>
              <a:defRPr/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8DF440-97A2-47CD-8CEE-3C31906B48A6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24615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E02ACF-28AB-4A31-90AA-4B1B95594191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77089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4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189" indent="0">
              <a:buNone/>
              <a:defRPr sz="1800"/>
            </a:lvl2pPr>
            <a:lvl3pPr marL="914377" indent="0">
              <a:buNone/>
              <a:defRPr sz="1600"/>
            </a:lvl3pPr>
            <a:lvl4pPr marL="1371566" indent="0">
              <a:buNone/>
              <a:defRPr sz="1400"/>
            </a:lvl4pPr>
            <a:lvl5pPr marL="1828754" indent="0">
              <a:buNone/>
              <a:defRPr sz="1400"/>
            </a:lvl5pPr>
            <a:lvl6pPr marL="2285943" indent="0">
              <a:buNone/>
              <a:defRPr sz="1400"/>
            </a:lvl6pPr>
            <a:lvl7pPr marL="2743131" indent="0">
              <a:buNone/>
              <a:defRPr sz="1400"/>
            </a:lvl7pPr>
            <a:lvl8pPr marL="3200320" indent="0">
              <a:buNone/>
              <a:defRPr sz="1400"/>
            </a:lvl8pPr>
            <a:lvl9pPr marL="3657509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3C0162-6590-4F14-B1DC-85C2D9C9937B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82232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4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4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B948A2-7E3C-43B4-9C94-0EA1FDE6ED4E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28382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7BB86F-8599-4C44-B977-E0F9876CADB3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025219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B22701-B4F9-4904-BD0F-1B61C4D35EF3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083485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6469CC-C08F-4304-92C7-25DCAA96FB51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68232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4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2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AAAF41-5294-48A6-9772-1F871C530378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09503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E02ACF-28AB-4A31-90AA-4B1B95594191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26813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pPr lvl="0"/>
            <a:r>
              <a:rPr lang="cs-CZ" noProof="0" smtClean="0"/>
              <a:t>Klepnutím na ikonu přidáte obrázek.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6BCD9E-A07C-4D79-A61B-67FAE84BB892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12473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D02EB2-3C7D-434C-8367-215074024E09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231530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42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971BA7-D60B-4FB5-960E-B5424FF70EE6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6791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4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189" indent="0">
              <a:buNone/>
              <a:defRPr sz="1800"/>
            </a:lvl2pPr>
            <a:lvl3pPr marL="914377" indent="0">
              <a:buNone/>
              <a:defRPr sz="1600"/>
            </a:lvl3pPr>
            <a:lvl4pPr marL="1371566" indent="0">
              <a:buNone/>
              <a:defRPr sz="1400"/>
            </a:lvl4pPr>
            <a:lvl5pPr marL="1828754" indent="0">
              <a:buNone/>
              <a:defRPr sz="1400"/>
            </a:lvl5pPr>
            <a:lvl6pPr marL="2285943" indent="0">
              <a:buNone/>
              <a:defRPr sz="1400"/>
            </a:lvl6pPr>
            <a:lvl7pPr marL="2743131" indent="0">
              <a:buNone/>
              <a:defRPr sz="1400"/>
            </a:lvl7pPr>
            <a:lvl8pPr marL="3200320" indent="0">
              <a:buNone/>
              <a:defRPr sz="1400"/>
            </a:lvl8pPr>
            <a:lvl9pPr marL="3657509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3C0162-6590-4F14-B1DC-85C2D9C9937B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88687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4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4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B948A2-7E3C-43B4-9C94-0EA1FDE6ED4E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35346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7BB86F-8599-4C44-B977-E0F9876CADB3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89342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B22701-B4F9-4904-BD0F-1B61C4D35EF3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18503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6469CC-C08F-4304-92C7-25DCAA96FB51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53990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4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2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AAAF41-5294-48A6-9772-1F871C530378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1776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pPr lvl="0"/>
            <a:r>
              <a:rPr lang="cs-CZ" noProof="0" smtClean="0"/>
              <a:t>Klepnutím na ikonu přidáte obrázek.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6BCD9E-A07C-4D79-A61B-67FAE84BB892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00057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dirty="0" smtClean="0"/>
              <a:t>Klepnutím lze upravit styl předlohy nadpisů.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4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dirty="0" smtClean="0"/>
              <a:t>Klepnutím lze upravit styly předlohy textu.</a:t>
            </a:r>
          </a:p>
          <a:p>
            <a:pPr lvl="1"/>
            <a:r>
              <a:rPr lang="cs-CZ" dirty="0" smtClean="0"/>
              <a:t>Druhá úroveň</a:t>
            </a:r>
          </a:p>
          <a:p>
            <a:pPr lvl="2"/>
            <a:r>
              <a:rPr lang="cs-CZ" dirty="0" smtClean="0"/>
              <a:t>Třetí úroveň</a:t>
            </a:r>
          </a:p>
          <a:p>
            <a:pPr lvl="3"/>
            <a:r>
              <a:rPr lang="cs-CZ" dirty="0" smtClean="0"/>
              <a:t>Čtvrtá úroveň</a:t>
            </a:r>
          </a:p>
          <a:p>
            <a:pPr lvl="4"/>
            <a:r>
              <a:rPr lang="cs-CZ" dirty="0" smtClean="0"/>
              <a:t>Pátá úroveň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latin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>
                <a:latin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latin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866C1D-CE7F-4F54-966F-D80138E678A1}" type="slidenum">
              <a:rPr lang="cs-CZ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6093296"/>
            <a:ext cx="3630168" cy="649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96881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189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377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56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75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891" indent="-342891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32" indent="-285744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2971" indent="-228594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160" indent="-228594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349" indent="-228594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537" indent="-228594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726" indent="-228594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8914" indent="-228594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103" indent="-228594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dirty="0" smtClean="0"/>
              <a:t>Klepnutím lze upravit styl předlohy nadpisů.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4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dirty="0" smtClean="0"/>
              <a:t>Klepnutím lze upravit styly předlohy textu.</a:t>
            </a:r>
          </a:p>
          <a:p>
            <a:pPr lvl="1"/>
            <a:r>
              <a:rPr lang="cs-CZ" dirty="0" smtClean="0"/>
              <a:t>Druhá úroveň</a:t>
            </a:r>
          </a:p>
          <a:p>
            <a:pPr lvl="2"/>
            <a:r>
              <a:rPr lang="cs-CZ" dirty="0" smtClean="0"/>
              <a:t>Třetí úroveň</a:t>
            </a:r>
          </a:p>
          <a:p>
            <a:pPr lvl="3"/>
            <a:r>
              <a:rPr lang="cs-CZ" dirty="0" smtClean="0"/>
              <a:t>Čtvrtá úroveň</a:t>
            </a:r>
          </a:p>
          <a:p>
            <a:pPr lvl="4"/>
            <a:r>
              <a:rPr lang="cs-CZ" dirty="0" smtClean="0"/>
              <a:t>Pátá úroveň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latin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>
                <a:latin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latin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866C1D-CE7F-4F54-966F-D80138E678A1}" type="slidenum">
              <a:rPr lang="cs-CZ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6093296"/>
            <a:ext cx="3630168" cy="649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51587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189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377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56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75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891" indent="-342891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32" indent="-285744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2971" indent="-228594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160" indent="-228594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349" indent="-228594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537" indent="-228594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726" indent="-228594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8914" indent="-228594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103" indent="-228594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Relationship Id="rId4" Type="http://schemas.openxmlformats.org/officeDocument/2006/relationships/chart" Target="../charts/char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Relationship Id="rId4" Type="http://schemas.openxmlformats.org/officeDocument/2006/relationships/chart" Target="../charts/char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Relationship Id="rId4" Type="http://schemas.openxmlformats.org/officeDocument/2006/relationships/chart" Target="../charts/char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Relationship Id="rId5" Type="http://schemas.openxmlformats.org/officeDocument/2006/relationships/chart" Target="../charts/chart8.xml"/><Relationship Id="rId4" Type="http://schemas.openxmlformats.org/officeDocument/2006/relationships/image" Target="../media/image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Relationship Id="rId4" Type="http://schemas.openxmlformats.org/officeDocument/2006/relationships/chart" Target="../charts/chart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4.jpeg"/><Relationship Id="rId4" Type="http://schemas.openxmlformats.org/officeDocument/2006/relationships/image" Target="../media/image6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Relationship Id="rId4" Type="http://schemas.openxmlformats.org/officeDocument/2006/relationships/chart" Target="../charts/char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4.jpeg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Relationship Id="rId4" Type="http://schemas.openxmlformats.org/officeDocument/2006/relationships/chart" Target="../charts/char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Zhodnocení</a:t>
            </a:r>
            <a:r>
              <a:rPr lang="cs-CZ" dirty="0" smtClean="0"/>
              <a:t> </a:t>
            </a:r>
            <a:r>
              <a:rPr lang="cs-CZ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podmínek</a:t>
            </a:r>
            <a:r>
              <a:rPr lang="cs-CZ" dirty="0" smtClean="0"/>
              <a:t> </a:t>
            </a:r>
            <a:r>
              <a:rPr lang="cs-CZ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fungování MOS na území ORP Rakovník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Místo: Rakovník</a:t>
            </a:r>
          </a:p>
          <a:p>
            <a:r>
              <a:rPr lang="cs-CZ" dirty="0" smtClean="0"/>
              <a:t>Dne: 5. </a:t>
            </a:r>
            <a:r>
              <a:rPr lang="cs-CZ" smtClean="0"/>
              <a:t>června </a:t>
            </a:r>
            <a:r>
              <a:rPr lang="cs-CZ" smtClean="0"/>
              <a:t>2014</a:t>
            </a:r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8364" y="4221091"/>
            <a:ext cx="1368152" cy="1162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5938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7291137" cy="1143000"/>
          </a:xfrm>
        </p:spPr>
        <p:txBody>
          <a:bodyPr/>
          <a:lstStyle/>
          <a:p>
            <a:r>
              <a:rPr lang="cs-CZ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Jak u nás „funguje“ </a:t>
            </a:r>
            <a:r>
              <a:rPr lang="cs-CZ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MOS III</a:t>
            </a:r>
            <a:endParaRPr lang="cs-CZ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7901" y="249588"/>
            <a:ext cx="1368152" cy="1162373"/>
          </a:xfrm>
          <a:prstGeom prst="rect">
            <a:avLst/>
          </a:prstGeom>
        </p:spPr>
      </p:pic>
      <p:sp>
        <p:nvSpPr>
          <p:cNvPr id="2" name="TextovéPole 1"/>
          <p:cNvSpPr txBox="1"/>
          <p:nvPr/>
        </p:nvSpPr>
        <p:spPr>
          <a:xfrm>
            <a:off x="2919663" y="3176337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cs-CZ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graphicFrame>
        <p:nvGraphicFramePr>
          <p:cNvPr id="8" name="Graf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68929971"/>
              </p:ext>
            </p:extLst>
          </p:nvPr>
        </p:nvGraphicFramePr>
        <p:xfrm>
          <a:off x="737441" y="1219200"/>
          <a:ext cx="4733905" cy="47965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454316" y="1235242"/>
            <a:ext cx="3511737" cy="4780547"/>
          </a:xfrm>
        </p:spPr>
        <p:txBody>
          <a:bodyPr/>
          <a:lstStyle/>
          <a:p>
            <a:pPr marL="0" indent="0">
              <a:buNone/>
            </a:pPr>
            <a:r>
              <a:rPr lang="cs-CZ" sz="2400" dirty="0" smtClean="0"/>
              <a:t>Důvody pro špatné hodnocení kapacit </a:t>
            </a:r>
          </a:p>
          <a:p>
            <a:r>
              <a:rPr lang="cs-CZ" sz="2300" b="1" dirty="0" smtClean="0"/>
              <a:t>Chybí schopný manažer</a:t>
            </a:r>
          </a:p>
          <a:p>
            <a:r>
              <a:rPr lang="cs-CZ" sz="2300" b="1" dirty="0" smtClean="0"/>
              <a:t>Nedostatečné finanční možnosti</a:t>
            </a:r>
          </a:p>
          <a:p>
            <a:r>
              <a:rPr lang="cs-CZ" sz="2300" b="1" dirty="0" smtClean="0"/>
              <a:t>Materiální zázemí</a:t>
            </a:r>
          </a:p>
          <a:p>
            <a:r>
              <a:rPr lang="cs-CZ" sz="2300" b="1" dirty="0"/>
              <a:t>DSO funguje v jiné oblasti</a:t>
            </a:r>
          </a:p>
          <a:p>
            <a:r>
              <a:rPr lang="cs-CZ" sz="2300" b="1" dirty="0" smtClean="0"/>
              <a:t>Každá obec rozhoduje sama za sebe</a:t>
            </a:r>
          </a:p>
        </p:txBody>
      </p:sp>
    </p:spTree>
    <p:extLst>
      <p:ext uri="{BB962C8B-B14F-4D97-AF65-F5344CB8AC3E}">
        <p14:creationId xmlns:p14="http://schemas.microsoft.com/office/powerpoint/2010/main" val="3856031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11961"/>
            <a:ext cx="8229600" cy="4525963"/>
          </a:xfrm>
        </p:spPr>
        <p:txBody>
          <a:bodyPr/>
          <a:lstStyle/>
          <a:p>
            <a:pPr eaLnBrk="1" hangingPunct="1"/>
            <a:r>
              <a:rPr lang="cs-CZ" dirty="0" smtClean="0"/>
              <a:t>1– 4/2014 Dotazníkové šetření č.1 a č. 2 </a:t>
            </a:r>
          </a:p>
          <a:p>
            <a:pPr eaLnBrk="1" hangingPunct="1"/>
            <a:r>
              <a:rPr lang="cs-CZ" dirty="0" smtClean="0"/>
              <a:t>Odpověď na otázku </a:t>
            </a:r>
            <a:r>
              <a:rPr lang="cs-CZ" b="1" dirty="0" smtClean="0"/>
              <a:t>...jaké podmínky potřebujeme, abychom mohli účelně v regionu spolupracovat?</a:t>
            </a:r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r>
              <a:rPr lang="cs-CZ" dirty="0" smtClean="0"/>
              <a:t>                                                    </a:t>
            </a:r>
          </a:p>
          <a:p>
            <a:pPr eaLnBrk="1" hangingPunct="1"/>
            <a:endParaRPr lang="cs-CZ" dirty="0" smtClean="0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3" y="274639"/>
            <a:ext cx="7107047" cy="1143000"/>
          </a:xfrm>
        </p:spPr>
        <p:txBody>
          <a:bodyPr/>
          <a:lstStyle/>
          <a:p>
            <a:pPr eaLnBrk="1" hangingPunct="1"/>
            <a:r>
              <a:rPr lang="cs-CZ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Podmínky pro efektivní MOS</a:t>
            </a:r>
            <a:endParaRPr lang="cs-CZ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7901" y="249588"/>
            <a:ext cx="1368152" cy="1162373"/>
          </a:xfrm>
          <a:prstGeom prst="rect">
            <a:avLst/>
          </a:prstGeom>
        </p:spPr>
      </p:pic>
      <p:sp>
        <p:nvSpPr>
          <p:cNvPr id="2" name="AutoShape 2" descr="data:image/jpeg;base64,/9j/4AAQSkZJRgABAQAAAQABAAD/2wCEAAkGBxAQEhUUEBIQEBAQEhAUEg8UDw8PDQ8QFBIXFxgUFBQYHCggGBolHRQTITEhJSkrLi4uGB8zODMsNygtLisBCgoKDgwNFRAPFCscFBwsLCssLCsrLCwsLCwsLCwsLCwsLCssNzcsKzcrLCwsLDcrLCwsKywsLCssKyssLCsrK//AABEIAN8A4gMBIgACEQEDEQH/xAAbAAEAAgMBAQAAAAAAAAAAAAAABAUCAwYBB//EADwQAAIBAgMEBwUGBQUBAAAAAAABAgMRBCExBRJBUQYTYXGBkbEiMlKh0SNCYnLB8RQkQ5LwBzOy4eIW/8QAFwEBAQEBAAAAAAAAAAAAAAAAAAECA//EABsRAQEBAAMBAQAAAAAAAAAAAAABEQISMSFB/9oADAMBAAIRAxEAPwD7iAAAAAAAADGU0tTW8QgNwI/8QZKugNwMYzT0MgAAAAAAAAAAAAAAAAAAAAAAAAAAAAAAaMTiFHLj6GdeqoRbfD1KGriG3dvNgTJ1zB1iC6x51oE7rj1VSEqhmpk0TY1mTsNiFLJ6+pTqZlGrbNcBovga8PV34p8/U2FAAAAYVKijqR5YvkBLBB/ie09WJYE0EeniU9SQAAAAAAAAAAAAAAAABV7frbsIr4pei/7OfdYuelUfs4y+Gdn3NfVI5ZVgJ6qGSqEFVDNVCWqnKoZqZCVQzVQzomqZlvkNVDLrCaL/AGLVupLk0/P9izKTo7m5v8q9S7NzxAwrVVBNvRGZTdI8RuqMed2/D9yjRVxjk7/4jxVSsjVN0apNFiqh71hCjUMlUJqpfWE3AYm73X4fQqOsPI1rNPimmWVHTg8hK6T5pM9KAAAAAAAAAAAAACPj8KqtOUH95ZPk+D8z5xVUqcnGatKLaa7T6eUPSTYP8Qt+nZVoruVRLg+3kwOPjVNiqkGopQk4zTjKLs4tWaZlGoYqrCNUzjVIEahmqhlVgqodYg9YX3R/Y8qrVSorUlZxi9an/n1Emi92Bh3Ckm8pT9prik9PkWQB1ZDl+lztOD5xfqdQUnSzBupR3o5ypPetzhx/R+AHMQqm+FUqoVTfGqc60tI1TNVCtjVNirEE7rTCVUiOsb9mUnWqxgtL3l2RWv08SxHaYVWhG+u7H0NoB0QAAAAAAAAAAAAAAABA2rsijiVapH2kvZqLKce5/ozitrdG62HvJfa0l95ZSj+aP6o+iHP7cxu/9nH3U/afxNcO4lg4pUpGynQk2lkt5pK7UVduyzfay/p0orgiRClFk6xdStk9GoU7SrWqT+H+nHw4+J0BTYHEOGTbcOWrj3FwncsR6ACgGgAOI6RdHZU26lBOVN5ygs5U+5cY+hQQqH1Y+W/6pbXpYSdKOGoqria8pXUZNRyaSW6lnNuS5aZmbxXWUah71pr2fhazpx61RVVr21Bt04vkm9bFlgdkpyXXOShygld97ei7jPWrqNhKNStLdpxcpceUVzb4I7nY2y44eFr705e9Pn2LsN+zqFGEEqKio9mrfa9b95KNyYyAAoAAAAAAAAAAAAAAB43bwArtuY7qoWXvSTS7FxZzu8ZbXxXWSb4aLsRpSYGUt610r9hqo7QV7O8XyeTJ1BGvGYGNRZrPnxRmqkUMUmW2Bxdsn7vocVN1KD9q7j8XLvLDCbS7Sbg7hMxnNRTbyS1ZR4TaltGrcnoZY2s6zVnaK+7zlzZqWIyltWcbydt26tHsb5lhhMaqjtaztfW+X+MotoUXKlKMfeay7yu2Zi50VPeb35JRTesFfO3fl5E36q725tS32dN65Skte5HzTBfze1ZvWlgKbiuXWye7fz3/AO06LaOOVKFSq9KNOc/FLIpv9MMK1h51pe/iaspN8Wo3X/Jz8y6jsqVKxujVSyMqcSt2tGUfbjw1XNGaq8wtXdd4+K5ouYTUldaM43Z+PukdBs7E524S+TLKVaAA0gAAAAAAAAAAAAAEfaF+qnbXclbyJAA+dSrbzXa182WTIe19nvD4lL+nOW9B9l84+H0JKkSCVQJKREoslRZKrViMOpLNFXg9ixdZRcpRjNSta2UkrrXuZdmNH/dp/nRlWP8A8tJaV34019SprTq4et1VR3sk1JXSlF8V5NeB3hzPTLZdSruVKScnTvGUVnLdb1S4mrxiaxVdMr9oUKlRpUoOcuKVvd5v5GFPZuLVPfjCUkn7jtGo1zUeR0PRzB1IRc6sXGU7JQdt5RXPlczJR8l6e450MNKnLKVSpuNJ3ypu8vRI7Hovhupw1CnxhSp3/M43b82ziukmwq2MxVB3SoQUnUk3nF76k1bVuWSXc79veYeoaouqRqxcLo8w9UzrPIyrmqHsVXDg80dRRjuxvxOYrL+Yj5eZ11OlvbkObz7lmy4i6g8l3I9ANoAAAAAAAAAAAAAAAApulNKLpJv3ozTjz7fkcvhq1/AuemNWUZU/hal5pq/qjnKOU+8C6oSJUWV+HmTYSMclja2btlQ3qqfCCb8XkvVkZstNg08pS+KVvCK+rZJ6q0AB0ZAAB8yxtPq6s4/DOS8L5fKxsw9a5P6S0LYmf41GXmrfoymcNx3WnFGL6q+oVrE+jBVI33kl5spaLyNVSrOCajJpcraGVX1HAUFK+cprRt6eBbYKS3+1qyOV6Oxk5ylJtpLjzOhp1Pbj+aPzZqVF0ADaAAAAAAAAAAAAAAAAKPpZht+kpfBL5PL6HIyVn3H0XFUFUhKD0kmr8u04jaezp0ZWnuu97NXs0uzgQY4aRYU2VeHZZ0jPJY2yeR0OzaW7TiuNrvveZz9KnvyjH4ml4cflc6kcSgANoAADlemNG06c+cZRfg7r1Zz2IjdHZ9KsPv0G1rTan4aP5N+RxsndGOSxswU7oyxCI2GlZ95MlG5mqssC404WWrzb7Sbst9ZVXKN5P0XzKvZmyKlZS3aiio2ylFy1vxudRsrZyoRavvSl707Wv2JcEakROABtAAAAAAAAAAAAAAAAA53pZH3O6X6HRHN9J53lFfDH1YFFhl6llTIeDh6/oT916JXbyS5sxfFWGw6N5Ob0j7K73r8vUvDRg8OqcFFcNXzb1ZvNSZEAAUAABjUgpJp5qSafcz5ziaDpVJ03rCTXeuD8rH0ZzV7XV+V1c5bpbhL1ITjrKLUvB5P5vyM8vFiNsTZqrU6y+97G4+Uldr6ELDSd3GStKLaaeqa1R0HRX2d6L1lZrw/cidKMF1dSNWOlTKS/GuPivQmfD9WXRpZT74+hdFH0elr+JLzX7l4aniUABQAAAAAAAAAAAAAAABhUqKKu3Y5zaP2k3Lnp3Izx+NbqST+62l2JGFBKo83l6ko04TDerZsnWlSqRcUm1z0zLWnTijXicJCprquKdjNVIw+1acl7TUZcVf0JlOopK8Wminp4GEdCbh5xi+/IvYxOABpAg7WxvVRVvek7Ls5snFbtrZ8qyW40pRbsno0+AFPCpfXzI+JkpSXF878CZDZeI4wj/fEg4nCVaU71I2i1lJPej4taGPuqnYaCVtU1xvmScXh3Vs3Nvd0TSt6EHD1lzJU8QktUTVSMPHcWuaJ+ExW/lxSv2HOTxq5ljsFuUnKz3VG12mk3fhfU1EXgANIAAAAAAAAAAAAAAAA5famyK7nKUFGalJtJStKzelmQMPWlBWknGV3dPVZnbkDGbIo1XvSTUna8lJp5dmgFPSxd+Jt/iSdHYNFaOp/cvobaGyKMc7OT/E3K3hoY6rqpeL7f1Mo1pN2UZtvhuyOhhTjHRJdySMi9TWNJOyvrZX7zIA0gAAB40egCNU2fRlrTh37qT80eUtnUYu8acb87Xa7r6EoAY7q5LyMgAAAAAAAAAAAAAAAAAAAAAAAAAAAAAAAAAAAAAAAAAAAAAAAAAAAAAAAAAAAAAAAAAAAAAAAAAAAAAAAAAAAAAAAAAAAA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20237" y="3109413"/>
            <a:ext cx="2866563" cy="28285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2393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7901" y="249588"/>
            <a:ext cx="1368152" cy="1162373"/>
          </a:xfrm>
          <a:prstGeom prst="rect">
            <a:avLst/>
          </a:prstGeom>
        </p:spPr>
      </p:pic>
      <p:graphicFrame>
        <p:nvGraphicFramePr>
          <p:cNvPr id="6" name="Graf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47757100"/>
              </p:ext>
            </p:extLst>
          </p:nvPr>
        </p:nvGraphicFramePr>
        <p:xfrm>
          <a:off x="457200" y="1600200"/>
          <a:ext cx="8229600" cy="45308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463624" y="228094"/>
            <a:ext cx="7107047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5pPr>
            <a:lvl6pPr marL="457189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6pPr>
            <a:lvl7pPr marL="914377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7pPr>
            <a:lvl8pPr marL="1371566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8pPr>
            <a:lvl9pPr marL="1828754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9pPr>
          </a:lstStyle>
          <a:p>
            <a:r>
              <a:rPr lang="cs-CZ" sz="4000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Podmínky pro efektivní MOS I</a:t>
            </a:r>
            <a:endParaRPr lang="cs-CZ" sz="4000" kern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07033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3" y="274639"/>
            <a:ext cx="7107047" cy="1143000"/>
          </a:xfrm>
        </p:spPr>
        <p:txBody>
          <a:bodyPr/>
          <a:lstStyle/>
          <a:p>
            <a:r>
              <a:rPr lang="cs-CZ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Podmínky pro efektivní MOS I</a:t>
            </a:r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7901" y="249588"/>
            <a:ext cx="1368152" cy="1162373"/>
          </a:xfrm>
          <a:prstGeom prst="rect">
            <a:avLst/>
          </a:prstGeom>
        </p:spPr>
      </p:pic>
      <p:graphicFrame>
        <p:nvGraphicFramePr>
          <p:cNvPr id="6" name="Graf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45149344"/>
              </p:ext>
            </p:extLst>
          </p:nvPr>
        </p:nvGraphicFramePr>
        <p:xfrm>
          <a:off x="457203" y="1411961"/>
          <a:ext cx="8363271" cy="49554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1882132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Obrázek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44676" y="937494"/>
            <a:ext cx="2220580" cy="1468821"/>
          </a:xfrm>
          <a:prstGeom prst="rect">
            <a:avLst/>
          </a:prstGeom>
        </p:spPr>
      </p:pic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7140701" cy="1143000"/>
          </a:xfrm>
        </p:spPr>
        <p:txBody>
          <a:bodyPr/>
          <a:lstStyle/>
          <a:p>
            <a:r>
              <a:rPr lang="cs-CZ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Podmínky pro efektivní MOS </a:t>
            </a:r>
            <a:r>
              <a:rPr lang="cs-CZ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II</a:t>
            </a:r>
            <a:endParaRPr lang="cs-CZ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457200" y="1653771"/>
            <a:ext cx="8229600" cy="4525963"/>
          </a:xfrm>
        </p:spPr>
        <p:txBody>
          <a:bodyPr/>
          <a:lstStyle/>
          <a:p>
            <a:r>
              <a:rPr lang="cs-CZ" dirty="0" smtClean="0"/>
              <a:t>Jaké bariéry 			brání vzniku a fungování meziobecní spolupráce?</a:t>
            </a:r>
            <a:endParaRPr lang="cs-CZ" dirty="0"/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7901" y="249588"/>
            <a:ext cx="1368152" cy="1162373"/>
          </a:xfrm>
          <a:prstGeom prst="rect">
            <a:avLst/>
          </a:prstGeom>
        </p:spPr>
      </p:pic>
      <p:graphicFrame>
        <p:nvGraphicFramePr>
          <p:cNvPr id="7" name="Graf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56850013"/>
              </p:ext>
            </p:extLst>
          </p:nvPr>
        </p:nvGraphicFramePr>
        <p:xfrm>
          <a:off x="312821" y="2765556"/>
          <a:ext cx="8125326" cy="34141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33820297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7113471" cy="1143000"/>
          </a:xfrm>
        </p:spPr>
        <p:txBody>
          <a:bodyPr/>
          <a:lstStyle/>
          <a:p>
            <a:r>
              <a:rPr lang="cs-CZ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Podmínky pro efektivní MOS II</a:t>
            </a:r>
            <a:endParaRPr lang="cs-CZ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583212" y="1122947"/>
            <a:ext cx="8229600" cy="5101390"/>
          </a:xfrm>
        </p:spPr>
        <p:txBody>
          <a:bodyPr/>
          <a:lstStyle/>
          <a:p>
            <a:r>
              <a:rPr lang="cs-CZ" dirty="0" smtClean="0"/>
              <a:t>Jak má stát podpořit MOS?</a:t>
            </a:r>
          </a:p>
          <a:p>
            <a:endParaRPr lang="cs-CZ" dirty="0" smtClean="0"/>
          </a:p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endParaRPr lang="cs-CZ" dirty="0"/>
          </a:p>
          <a:p>
            <a:r>
              <a:rPr lang="cs-CZ" dirty="0" smtClean="0"/>
              <a:t>Jaké výhody má MOS přinést?</a:t>
            </a:r>
          </a:p>
          <a:p>
            <a:pPr marL="514350" indent="-514350">
              <a:buFont typeface="+mj-lt"/>
              <a:buAutoNum type="arabicPeriod"/>
            </a:pPr>
            <a:r>
              <a:rPr lang="cs-CZ" sz="2500" dirty="0" smtClean="0"/>
              <a:t>Snadnější prosazování regionálních rozvojových cílů</a:t>
            </a:r>
          </a:p>
          <a:p>
            <a:pPr marL="514350" indent="-514350">
              <a:buFont typeface="+mj-lt"/>
              <a:buAutoNum type="arabicPeriod"/>
            </a:pPr>
            <a:r>
              <a:rPr lang="cs-CZ" sz="2500" dirty="0" smtClean="0"/>
              <a:t>Rozšíření služeb pro občany</a:t>
            </a:r>
          </a:p>
          <a:p>
            <a:pPr marL="514350" indent="-514350">
              <a:buFont typeface="+mj-lt"/>
              <a:buAutoNum type="arabicPeriod"/>
            </a:pPr>
            <a:r>
              <a:rPr lang="cs-CZ" sz="2500" dirty="0" smtClean="0"/>
              <a:t>Společná zodpovědnost</a:t>
            </a:r>
          </a:p>
          <a:p>
            <a:pPr marL="514350" indent="-514350">
              <a:buFont typeface="+mj-lt"/>
              <a:buAutoNum type="arabicPeriod"/>
            </a:pPr>
            <a:r>
              <a:rPr lang="cs-CZ" sz="2500" dirty="0" smtClean="0"/>
              <a:t>Zkvalitnění výkonu veřejné správy</a:t>
            </a:r>
          </a:p>
          <a:p>
            <a:pPr marL="0" indent="0">
              <a:buNone/>
            </a:pPr>
            <a:endParaRPr lang="cs-CZ" dirty="0"/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0671" y="250405"/>
            <a:ext cx="1368152" cy="1162373"/>
          </a:xfrm>
          <a:prstGeom prst="rect">
            <a:avLst/>
          </a:prstGeom>
        </p:spPr>
      </p:pic>
      <p:graphicFrame>
        <p:nvGraphicFramePr>
          <p:cNvPr id="9" name="Graf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22620742"/>
              </p:ext>
            </p:extLst>
          </p:nvPr>
        </p:nvGraphicFramePr>
        <p:xfrm>
          <a:off x="583212" y="1260548"/>
          <a:ext cx="8229600" cy="24063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19563154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160422" y="274638"/>
            <a:ext cx="7732294" cy="1143000"/>
          </a:xfrm>
        </p:spPr>
        <p:txBody>
          <a:bodyPr/>
          <a:lstStyle/>
          <a:p>
            <a:r>
              <a:rPr lang="cs-CZ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Podmínky pro efektivní MOS III</a:t>
            </a:r>
            <a:endParaRPr lang="cs-CZ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583212" y="1437011"/>
            <a:ext cx="8229600" cy="4787325"/>
          </a:xfrm>
        </p:spPr>
        <p:txBody>
          <a:bodyPr/>
          <a:lstStyle/>
          <a:p>
            <a:r>
              <a:rPr lang="cs-CZ" dirty="0" smtClean="0"/>
              <a:t>Jaké podmínky musí DSO splnit pro zajištění fungující meziobecní spolupráce?</a:t>
            </a:r>
          </a:p>
          <a:p>
            <a:pPr marL="971538" lvl="1" indent="-514350">
              <a:buFont typeface="+mj-lt"/>
              <a:buAutoNum type="arabicPeriod"/>
            </a:pPr>
            <a:r>
              <a:rPr lang="cs-CZ" dirty="0" smtClean="0"/>
              <a:t>Profesionální řízení </a:t>
            </a:r>
          </a:p>
          <a:p>
            <a:pPr marL="457188" lvl="1" indent="0">
              <a:buNone/>
            </a:pPr>
            <a:endParaRPr lang="cs-CZ" dirty="0" smtClean="0"/>
          </a:p>
          <a:p>
            <a:pPr marL="457188" lvl="1" indent="0">
              <a:buNone/>
            </a:pPr>
            <a:endParaRPr lang="cs-CZ" dirty="0" smtClean="0"/>
          </a:p>
          <a:p>
            <a:pPr marL="971538" lvl="1" indent="-514350">
              <a:buFont typeface="+mj-lt"/>
              <a:buAutoNum type="arabicPeriod" startAt="2"/>
            </a:pPr>
            <a:r>
              <a:rPr lang="cs-CZ" dirty="0" smtClean="0"/>
              <a:t>Jednoduchá organizační struktura</a:t>
            </a:r>
          </a:p>
          <a:p>
            <a:pPr marL="971538" lvl="1" indent="-514350">
              <a:buFont typeface="+mj-lt"/>
              <a:buAutoNum type="arabicPeriod" startAt="2"/>
            </a:pPr>
            <a:r>
              <a:rPr lang="cs-CZ" dirty="0" smtClean="0"/>
              <a:t>Jasné vymezení kompetencí</a:t>
            </a:r>
          </a:p>
          <a:p>
            <a:pPr marL="971538" lvl="1" indent="-514350">
              <a:buFont typeface="+mj-lt"/>
              <a:buAutoNum type="arabicPeriod" startAt="2"/>
            </a:pPr>
            <a:r>
              <a:rPr lang="cs-CZ" dirty="0" smtClean="0"/>
              <a:t>Průběžná metodická podpora</a:t>
            </a:r>
          </a:p>
          <a:p>
            <a:pPr marL="971538" lvl="1" indent="-514350">
              <a:buFont typeface="+mj-lt"/>
              <a:buAutoNum type="arabicPeriod" startAt="2"/>
            </a:pPr>
            <a:r>
              <a:rPr lang="cs-CZ" dirty="0" smtClean="0"/>
              <a:t>Přijetí příslušné legislativy</a:t>
            </a:r>
            <a:endParaRPr lang="cs-CZ" sz="2500" dirty="0" smtClean="0"/>
          </a:p>
          <a:p>
            <a:pPr marL="0" indent="0">
              <a:buNone/>
            </a:pPr>
            <a:endParaRPr lang="cs-CZ" dirty="0"/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0671" y="250405"/>
            <a:ext cx="1368152" cy="1162373"/>
          </a:xfrm>
          <a:prstGeom prst="rect">
            <a:avLst/>
          </a:prstGeom>
        </p:spPr>
      </p:pic>
      <p:pic>
        <p:nvPicPr>
          <p:cNvPr id="4" name="Obrázek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66753" y="2485021"/>
            <a:ext cx="2603918" cy="1637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9330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160422" y="274638"/>
            <a:ext cx="7732294" cy="1143000"/>
          </a:xfrm>
        </p:spPr>
        <p:txBody>
          <a:bodyPr/>
          <a:lstStyle/>
          <a:p>
            <a:r>
              <a:rPr lang="cs-CZ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Shrnutí</a:t>
            </a:r>
            <a:endParaRPr lang="cs-CZ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583212" y="1225357"/>
            <a:ext cx="8229600" cy="4787325"/>
          </a:xfrm>
        </p:spPr>
        <p:txBody>
          <a:bodyPr/>
          <a:lstStyle/>
          <a:p>
            <a:pPr>
              <a:buFontTx/>
              <a:buChar char="-"/>
            </a:pPr>
            <a:r>
              <a:rPr lang="cs-CZ" dirty="0" smtClean="0"/>
              <a:t>2/3 obcí kladně hodnotí spolupráci se sousedními obcemi</a:t>
            </a:r>
          </a:p>
          <a:p>
            <a:pPr>
              <a:buFontTx/>
              <a:buChar char="-"/>
            </a:pPr>
            <a:r>
              <a:rPr lang="cs-CZ" dirty="0" smtClean="0"/>
              <a:t>Chceme  </a:t>
            </a:r>
            <a:r>
              <a:rPr lang="cs-CZ" dirty="0"/>
              <a:t>nebo </a:t>
            </a:r>
            <a:r>
              <a:rPr lang="cs-CZ" dirty="0" smtClean="0"/>
              <a:t>již spolupracujeme ve všech oblastech projektu	</a:t>
            </a:r>
          </a:p>
          <a:p>
            <a:pPr lvl="1">
              <a:buFontTx/>
              <a:buChar char="-"/>
            </a:pPr>
            <a:r>
              <a:rPr lang="cs-CZ" dirty="0" smtClean="0"/>
              <a:t>Daří se nám: vzdělávání, částečně V&amp;K, odpady </a:t>
            </a:r>
          </a:p>
          <a:p>
            <a:pPr lvl="1">
              <a:buFontTx/>
              <a:buChar char="-"/>
            </a:pPr>
            <a:r>
              <a:rPr lang="cs-CZ" dirty="0" smtClean="0"/>
              <a:t>Nedařilo: V&amp;K, odpady, sociální oblast</a:t>
            </a:r>
          </a:p>
          <a:p>
            <a:pPr>
              <a:buFontTx/>
              <a:buChar char="-"/>
            </a:pPr>
            <a:r>
              <a:rPr lang="cs-CZ" b="1" dirty="0" smtClean="0"/>
              <a:t>Využijme stávající DSO -&gt; zlepšeme kapacitu, zaktivizujme a intenzívněme činnost.</a:t>
            </a:r>
          </a:p>
          <a:p>
            <a:pPr lvl="1">
              <a:buFontTx/>
              <a:buChar char="-"/>
            </a:pPr>
            <a:endParaRPr lang="cs-CZ" dirty="0"/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0671" y="250405"/>
            <a:ext cx="1368152" cy="1162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571362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160422" y="241981"/>
            <a:ext cx="7732294" cy="1143000"/>
          </a:xfrm>
        </p:spPr>
        <p:txBody>
          <a:bodyPr/>
          <a:lstStyle/>
          <a:p>
            <a:r>
              <a:rPr lang="cs-CZ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Shrnutí</a:t>
            </a:r>
            <a:endParaRPr lang="cs-CZ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501568" y="979714"/>
            <a:ext cx="8437255" cy="4524902"/>
          </a:xfrm>
        </p:spPr>
        <p:txBody>
          <a:bodyPr/>
          <a:lstStyle/>
          <a:p>
            <a:pPr marL="457188" lvl="1" indent="0">
              <a:buNone/>
            </a:pPr>
            <a:r>
              <a:rPr lang="cs-CZ" b="1" dirty="0" smtClean="0"/>
              <a:t>JAK? 	</a:t>
            </a:r>
          </a:p>
          <a:p>
            <a:pPr lvl="1">
              <a:buFontTx/>
              <a:buChar char="-"/>
            </a:pPr>
            <a:r>
              <a:rPr lang="cs-CZ" dirty="0" smtClean="0"/>
              <a:t>Profesionálním personálním zabezpečením</a:t>
            </a:r>
          </a:p>
          <a:p>
            <a:pPr lvl="1">
              <a:buFontTx/>
              <a:buChar char="-"/>
            </a:pPr>
            <a:r>
              <a:rPr lang="cs-CZ" dirty="0" smtClean="0"/>
              <a:t>Jednoduchou strukturou a jasně vymezenými kompetencemi</a:t>
            </a:r>
          </a:p>
          <a:p>
            <a:pPr lvl="1">
              <a:buFontTx/>
              <a:buChar char="-"/>
            </a:pPr>
            <a:r>
              <a:rPr lang="cs-CZ" dirty="0" smtClean="0"/>
              <a:t>Rozšířením/transformací činností Svazku na ty, které budete potřebovat</a:t>
            </a:r>
            <a:r>
              <a:rPr lang="cs-CZ" dirty="0"/>
              <a:t> </a:t>
            </a:r>
            <a:r>
              <a:rPr lang="cs-CZ" dirty="0" smtClean="0"/>
              <a:t>a pomohou Vám</a:t>
            </a:r>
          </a:p>
          <a:p>
            <a:pPr lvl="1">
              <a:buFontTx/>
              <a:buChar char="-"/>
            </a:pPr>
            <a:r>
              <a:rPr lang="cs-CZ" dirty="0" smtClean="0"/>
              <a:t>Překonáním bariéry při rozšiřování MOS prostřednictvím profesionálního přístupu</a:t>
            </a:r>
          </a:p>
          <a:p>
            <a:pPr lvl="1">
              <a:buFontTx/>
              <a:buChar char="-"/>
            </a:pPr>
            <a:r>
              <a:rPr lang="cs-CZ" dirty="0" smtClean="0"/>
              <a:t>Využitím podpory SMO ČR a iniciací vzniku finanční podpory pro meziobecní spolupráci od státu</a:t>
            </a:r>
          </a:p>
          <a:p>
            <a:pPr marL="57147" indent="0">
              <a:buNone/>
            </a:pPr>
            <a:endParaRPr lang="cs-CZ" dirty="0" smtClean="0"/>
          </a:p>
          <a:p>
            <a:pPr lvl="1">
              <a:buFontTx/>
              <a:buChar char="-"/>
            </a:pPr>
            <a:endParaRPr lang="cs-CZ" dirty="0" smtClean="0"/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0671" y="250405"/>
            <a:ext cx="1368152" cy="1162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496536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160422" y="241981"/>
            <a:ext cx="7732294" cy="1143000"/>
          </a:xfrm>
        </p:spPr>
        <p:txBody>
          <a:bodyPr/>
          <a:lstStyle/>
          <a:p>
            <a:r>
              <a:rPr lang="cs-CZ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Shrnutí</a:t>
            </a:r>
            <a:endParaRPr lang="cs-CZ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501568" y="1779813"/>
            <a:ext cx="8437255" cy="4130069"/>
          </a:xfrm>
        </p:spPr>
        <p:txBody>
          <a:bodyPr/>
          <a:lstStyle/>
          <a:p>
            <a:pPr marL="514347" indent="-457200">
              <a:buFont typeface="Symbol" panose="05050102010706020507" pitchFamily="18" charset="2"/>
              <a:buChar char="Þ"/>
            </a:pPr>
            <a:r>
              <a:rPr lang="cs-CZ" b="1" dirty="0" smtClean="0"/>
              <a:t>jedině tak můžeme využít všech výhod meziobecní spolupráce v náš prospěch, ve prospěch občanů a regionu!</a:t>
            </a:r>
          </a:p>
          <a:p>
            <a:pPr marL="57147" indent="0">
              <a:buNone/>
            </a:pPr>
            <a:endParaRPr lang="cs-CZ" b="1" dirty="0" smtClean="0"/>
          </a:p>
          <a:p>
            <a:pPr marL="57147" indent="0">
              <a:buNone/>
            </a:pPr>
            <a:endParaRPr lang="cs-CZ" dirty="0" smtClean="0"/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0671" y="250405"/>
            <a:ext cx="1368152" cy="1162373"/>
          </a:xfrm>
          <a:prstGeom prst="rect">
            <a:avLst/>
          </a:prstGeom>
        </p:spPr>
      </p:pic>
      <p:pic>
        <p:nvPicPr>
          <p:cNvPr id="4" name="Obrázek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48632" y="3451451"/>
            <a:ext cx="2143125" cy="2143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599441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ázek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02130" y="2360506"/>
            <a:ext cx="2562225" cy="1781175"/>
          </a:xfrm>
          <a:prstGeom prst="rect">
            <a:avLst/>
          </a:prstGeom>
        </p:spPr>
      </p:pic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16674"/>
            <a:ext cx="8229600" cy="4809493"/>
          </a:xfrm>
        </p:spPr>
        <p:txBody>
          <a:bodyPr/>
          <a:lstStyle/>
          <a:p>
            <a:r>
              <a:rPr lang="cs-CZ" sz="3000" dirty="0"/>
              <a:t>Výsledky Dotazníkových šetření </a:t>
            </a:r>
            <a:r>
              <a:rPr lang="cs-CZ" sz="3000" dirty="0" smtClean="0"/>
              <a:t>č.1 </a:t>
            </a:r>
            <a:r>
              <a:rPr lang="cs-CZ" sz="3000" dirty="0"/>
              <a:t>a č.2 </a:t>
            </a:r>
            <a:endParaRPr lang="cs-CZ" sz="3000" dirty="0" smtClean="0"/>
          </a:p>
          <a:p>
            <a:pPr lvl="1"/>
            <a:r>
              <a:rPr lang="cs-CZ" sz="3000" dirty="0" smtClean="0"/>
              <a:t>Zhodnocení </a:t>
            </a:r>
            <a:r>
              <a:rPr lang="cs-CZ" sz="3000" dirty="0"/>
              <a:t>fungování MOS v </a:t>
            </a:r>
            <a:r>
              <a:rPr lang="cs-CZ" sz="3000" dirty="0" smtClean="0"/>
              <a:t>regionu</a:t>
            </a:r>
          </a:p>
          <a:p>
            <a:pPr marL="457188" lvl="1" indent="0">
              <a:buNone/>
            </a:pPr>
            <a:endParaRPr lang="cs-CZ" sz="3000" dirty="0" smtClean="0"/>
          </a:p>
          <a:p>
            <a:pPr marL="457188" lvl="1" indent="0">
              <a:buNone/>
            </a:pPr>
            <a:endParaRPr lang="cs-CZ" sz="3000" dirty="0"/>
          </a:p>
          <a:p>
            <a:pPr marL="457188" lvl="1" indent="0">
              <a:buNone/>
            </a:pPr>
            <a:endParaRPr lang="cs-CZ" sz="3000" dirty="0"/>
          </a:p>
          <a:p>
            <a:pPr lvl="1"/>
            <a:r>
              <a:rPr lang="cs-CZ" sz="3000" dirty="0"/>
              <a:t>Podmínky pro efektivní fungování </a:t>
            </a:r>
            <a:r>
              <a:rPr lang="cs-CZ" sz="3000" dirty="0" smtClean="0"/>
              <a:t>MOS</a:t>
            </a:r>
            <a:endParaRPr lang="cs-CZ" dirty="0" smtClean="0"/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9565" y="4539884"/>
            <a:ext cx="1911102" cy="1791982"/>
          </a:xfrm>
          <a:prstGeom prst="rect">
            <a:avLst/>
          </a:prstGeom>
        </p:spPr>
      </p:pic>
      <p:pic>
        <p:nvPicPr>
          <p:cNvPr id="5" name="Obrázek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4247" y="154301"/>
            <a:ext cx="1368152" cy="1162373"/>
          </a:xfrm>
          <a:prstGeom prst="rect">
            <a:avLst/>
          </a:prstGeom>
        </p:spPr>
      </p:pic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457200" y="308771"/>
            <a:ext cx="8229600" cy="1143000"/>
          </a:xfrm>
        </p:spPr>
        <p:txBody>
          <a:bodyPr/>
          <a:lstStyle/>
          <a:p>
            <a:r>
              <a:rPr lang="cs-CZ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Výsledky </a:t>
            </a:r>
            <a:r>
              <a:rPr lang="cs-CZ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dotazníků</a:t>
            </a:r>
            <a:endParaRPr lang="cs-CZ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AutoShape 2" descr="data:image/jpeg;base64,/9j/4AAQSkZJRgABAQAAAQABAAD/2wCEAAkGBhQSERQUExQWEhUUFhgaGBcYFxkXGxobFhYZHBcaGxgYHiYfFx4kGRsYHy8gJCgpLC4sGB4xNTAqNycrLioBCQoKBQUFDQUFDSkYEhgpKSkpKSkpKSkpKSkpKSkpKSkpKSkpKSkpKSkpKSkpKSkpKSkpKSkpKSkpKSkpKSkpKf/AABEIALsBDQMBIgACEQEDEQH/xAAbAAEAAgMBAQAAAAAAAAAAAAAABAUCAwYBB//EAEQQAAIBAwMCBAMFBQcBBgcAAAECEQADIQQSMQVBEyJRYQYycRQjgZGhQlKxwdEHFSQzYoLw8UNTcpLS4RY0VHODk7T/xAAUAQEAAAAAAAAAAAAAAAAAAAAA/8QAFBEBAAAAAAAAAAAAAAAAAAAAAP/aAAwDAQACEQMRAD8A+40pSaBSlQet6RrunvW0MM9t1B3lMspA86glPqAY9DxQTqV8903ROpoPCtXFtBLTbTvBQM7aqBHheZhOnnaERYG1SPKZp6L1AXb5TUoqubYRmYMxVQyOzfdgBgji4AMb7YBwSSHa0rl9F0jWDUo928ty0LrPtJBIB+1qoWEH7D6Uc8o+f3q2/wBB6mzK/jruQtB8SBLAjftFmDbnYfCMkBT5/NQd1SuRudM6kCp+0pAut3Ai2rWhaLDw/OTbW8XUFZa6IICgid8I9L1NkXjqnFx7jIZD7vltIrH5FCgurMFAwCKDoKV5Ne0CleTXtApWttQoYIWUOwJCyJIWNxA5IErJ7SPWtlApSlArRr9atm091zCW1ZmPOFBJx3wK9t6tGdkDqXQKWUEFlDztLDkTBieYNct1nXnU3vDG77PZfzlVLeLdQ4TkfdowyZy42/sMCFhc1OuK+KLdpAoB+zTvuOOWHi7lS28SFEMsjLQfLP6R1Q3g4dPDu2nKXE3bgDAZSGgblZGVgYHMcg1RL1G40EXGmSZNsSo4HIG0yRzAiSccYWtf4OqW/edgl23ctkm2Rua01s2lhQTMNqCByfNzAgOwpVN/8Sbv8rTam6PXwha//oa2T+E1Xan+0SxDDTpe1d1ebdq2w2GMrduOAlkj9oMQRBxOKDqqVX9B1z3tPbuXVRHYElUcXFHmIEOuGkQcesVYUClKUClKUClKUClKUHjjBgwfX0rhrXwbrQ9lzqpa3ILb7pIBbSlyJ/zA5s3SbbeVfGgTtz3VKDkem/DmtS7p2fUkpbB8RRduNvMQWPiA7t5ztMBP2a3W/h7V7NWrak/fXQ1o+Jc3W18Qs4DY2eSFAUYjkzjqKUHCN0nUG66jWowS8run2m6rrbR7jZifDlWtWypBUi2ThmldOj+DroFtL2qtsoubiA53MLl6zcHmx5ne3cOAuWxJBNTtZ/Z3vuXnF8r45uhxs3Ql65bZwgZtqkohQkgghgYwZwT+zgh7bfaWJt2lsjyR90o1CcAwLotXlAuACDbONrstBo6b0XUlVJ6kLjISSy3mYSlzT+KSuAw2LdlGkKbwHEEZabQaq14JbWqyl13Dxbj4S7py5DEEtu8K+G3QE8crMCt7/wBnZdYe6it90h8KyLamyiPbuIV3nzXLbsC04224HkE6rv8AZnNy4wvwLjXm2eHIDXrzOxHmx5TbUjgm3ONxoMz0bV3b19heXYLxi011nV0JtlVZRuW0Am4gAS3iDcBANYL8J9QCuDrC0i3E3bwJK2nRiGWDbG9kuQJLG3DGDjoPhf4f+x22tC4biFyylh5/MBv3uSTcO/cQTkAhc7QauaDh0+DNWPEA1RRWe63kuXV3Nc+0srQsC0Q9y2SqYbYSeBWWs+FuoNv26yGLhgfEugHzXCJUDyBVZF2IQH8OSQTXbUoKD4b6Bc09y+zuHW4Tt8zMROo1N3Jfjy3kWASJQnvVn1TqS2LZcgsZCoi/M7sYRFnEk4kwBkkgAkRuo/EtqxcNtxdLBA5KWbtwBWZlEm2pjKn9Kp+l9GtlfFukm7ce7dKeOzG14jMNqLvKKy2ybZKju0ECg1a7S+Be0t/UTcuvdcuUR7m0ixdFu3bVVLbV3OBiSWdjBYxf6T4htuSrB7DhS228ptkqOWBPlYCRJBMSJiRPlrpqtMXbuDxu2wfoAPy4r270i22226+MA2/7wLc2kcRu49MCc0GofFmnb/LNy8P3rNm7eT6b7aMpPsDWGo+L7CIXcX0VQSS2l1CjA4lrYE9ueauHYKpJ4AnicD2FVFrUDWFGQt9nADTtKi60goBvElFiTESSomAwIVfTvg1jatPdvXVvOgOpyu64SbbMhdQCoBtrb8v7AI5M1YdNs37aCyng7UUAECIjkbQRxnP05kkYfYbYaEvlApjbvCgso2mBgSBAP8pmpdnUWwCC5cgnLuPTg+bj9PqaDXavaktIFmGIzLHABBP0nbH1NWdhTALkF4zHA9QPaar30HiqCr+XO0gxIMeYEDHcj6j6Vpu9IdVk3HYAychmMfUAY5jgwO2KDZp0vI433hcGAQFzxHbgkx7Zb2iO/T9Fdu+LcW0XaDDGJiArOhO1m4gsCYiOKr03lQgOoBYTgfKAeRkZOJHHzcnI6Bun24ANpMRloiTj6kmfTuR3oIfwy6qdTaWNqXy6RjyX1W7I9vEe6P8AbV7XO9X6GHtXbthnOo8IhDbvvbBZQxshocK0FsbsQc4rbpPilGuWbXh6gm5I3vaNoAohZtwubSeIlFKyQJzQXtKUoFKUoFKUoFKUoFKUoFKUoFKUoFKUoMblwKCWIAAkkmAAOST2qkvfGNn/ALFbmr5JNhN6hVEsfEwjeyqxYkwAahad73UrRLFLGkuqICkXLl1GncCxxaBWFK7SwO/OAauNX1IWzuCsykEmAf2Y+UHkweBiATQTtPqVuIrowZHAZWGQQwkEHuCKpurfE5t+ILFi7qmt4bwwCquY2ox+aYMkIrFQQSBImAvT9KSxuW7nhyWNq5JsIznc77D5YJkktKjzREtOzpqAM66ctZsKA1srZZbfnJ3hAQFIkFpiPvJEgCglr8Ol28XUXBeubGSAuy2iMQWVEkkklVO5yx8uNoJFaU1Fi24FxPNCEQmFlCDyY4EHAMRyBiavTrxknUGCDACiBiAfc98zz3qRYBtiNwIXaPMYJJAAzPc9vWgjv16yWABaZABCkwTOPpjPasR0MO5uMzAvEhWEH5ZHGAQiAwc7an2wG8xPeY3YgccGO0161wKNwI25JyIxyQeJoIK9FCKfvLpz+/Ez2/E5+v1qF/dmmsM33zWrrnczh4JJHLLGxh/41PMelTn6in7W5u+4YUQzDkRkRJ9BWGk1tq84CgvI3Hco4xBBj2X8h3GAr4AdhFrVASWCAW7p7zt+S6fNJIK88VbWenWXVWtqmxlkeUEQQYKz8uCfzrUdagZhp7PiOCVJUBEB/aDXYjB5C7iD2kGJXT9MbSqhO4kMzGI8xaWI9AWY47UEa/8ADqH5SyjA2hyBCrtAHO0R2HNYX+iCJLuPMpgNmQRAk8Z49PzBuajMihxESTnj059R2/Og8s6XYo2wpCgERMwPwJrK7YW9b2uJBgmCeQQeR6EfpUP7BfB8t7EcMN0GDnOeffgRjmsdZd2rG4lyhDFIBLQBjgbp4yDmgzs9GsW2BACsOJb8sH/mBWr4q6Yb+ldbeLiw9tpCsGUyNjn/AC2IlQ+Y3TBEgwNNcUcaskd/uyQcZMmcROR7Z4qX069bViDe8YtAUbMYG4xtEEkEGfdfUSEzpHXLOoUeHcDMFBZCR4iTIi4gyjSCCCBkEdqsK4foPxL9pv6W74fh3LqXUdVl1KsA6XRcCgQDZNshoZWfaRgV3FApSlApSlApSlApSlApSlApSlBX/EGse1pb921t327buu/5SUUtBgjBiORVJqDd1drZfu2NPZuSGW0zO7rwV8S4ECBuG8kwSsg5q1+I9VpvCazqbqWheVgAWAYxEsg5lSVMgYO2ovR7Yvaezdu2lDsELSpWWmCwUxskkmDkbiD3oJ+gFvwlt2yihZXasR5SQREzEg/WpNvUdokjHlGP14+lVGm01xWbZatiGJHcgMSTyRkj8JJzWeq6veTcdtubYBZQxZvMSFgDzS0eUQdxMYjIaPirqcWzbKXQTscOLRuINlwN5mXCnyd+JBg8VJ0um1DW0c3tjESVhGjcJKkjB2mBI9DHMBpunG+PFveJbZidqrcuW9iCQB5GGWEsSc+YD9kRNvaZbVsbExbXCKOQqwFA9Y4oIA6bfLgi/wCUE7oULOYjHMCee8elTeodOV1IYBlPIaSY4MGfQn1io39+RAWy5HqAI5zEcnnGOB6ims6qGRka1dAZQJKgfPiJnnPb0oMrfRLQAi2CAIBV2GJkYmOc80HR7BwbWDgegwMCDjgfp7Vm3QLZ7vJIJIMSQRmAI7Dt2FRh0K3EAXQMcECCrEyAMzJOYoLRECMQMAifQCMf8+lVnxFZe7bVbSlxvG6NsFIaQQ7KLgmPLMHvIkHfIWISWCwJjJHGGIP8K9Or1En7kbZMEuBAERIEkk549ue4V+lv3FsyCmnt2SwKsFG3bjb5ZWBIIjnH0rFOrXfFUuHRIB3Gw4DDG4ACWQ4HzhcHjBqdpOkobhdw24kXAjPKoxGYUeUsD+0ZIJwat6Csv9YlA1lTeAYhgAZWIkbTBDZGD2zxWF7XtMrZugnEwPyPP5xW0Dbq/wD7tmT9bLgfqLo/8vtVjQQNOfEB8txII+csJ/X09v4VzXS/j3T3vJ4LWyWRYIVsu6qh5Eg77JBE4ugx5Wi3+MOoX7NgHTrvcuAQLb3Tt2sTCIQckKs8ebJX5hXWeu6kIGbRbmF5UAVXGCWl/lMBUjzAkEkwYIoJHQ/i/T6m4LaKx+737vDMSrx2GPMG9Mqa29VQ3tRb06k2UKG67LuS4wt3LYCI6MDbBkhjzBgRM1W6T4h1SqhbQuzbCWcgiCb7KVhLe4hVAfAlgQQvNS9defbZ1T7rVy1qGt7TgGzd1S22kECRtFu4DE+UZgmQ6DQaBLKBLY2qCxySxl2LMSWJJJYkkk96kUpQKUpQKUpQKUpQKUpQKUpQK8ZoEmvar+tdQs2rcai4LSXSbcklZLKxgMODtDZ9qCk6h1W1rNEdVY+fThbq71Nu4mzbdKndBTfbEfusrjJUzV/b1ANtTtOwhctjDRBIORzOYNVXReiWb+l0r6ixbe4NPaBL2l3DyAxBXywZ8vb0q81Pyn2z+Rn+VBh4oGEAMntx9SQK5jW2iusLNZNzz2ybp3gbN1lbSAjymLrPcCmfkOAX3V1fjrJG4SORIkTxI7VB6zue3CKt1TIZTtIMdvNjn9aBqNPqDOy4okkiV4E4XjOO/wCh7BY1OfvEycSpOOwxH8/0k1h6U4ZRbspZaQRctsAVHDTIIf6EZDdiomwvG9Y85Y6i2PnG0C4o/eXYAHgcpE+hJ8pDbp7dxT5yHck/LgbQIAPAJE8xn2HEl7itgyp98Z9jwfwquTWG+ZsXUlR5hHAYjaYYTtIDENw2IwKyttqZhvCZZyc8E/XkDPGePeglNebaYk7d8mMmCYC4yTUW31cjyixcwcQPKQe4JAJ78gfUTNTLSEAkY9AR27fpj8K2h29Afoc/kf60EZNdvQkq1uHUecbTypkD8/yNSPHn5QT74j+P8KCSwO0gAH07x6H617p8Db+7/Dsf+d5oMbnkWQNxkTjJkgE49BJj2qC3U70MRpyY4G6CTHuIInHNWs1gl0GYIMcwZiggdXlWs3BErdCmTErd8kTB/bKN/tqbtY/tAfQfzJ/lUbrNlmtHaNzK1twBAJ8O4rwJgSQuJIExJFep1e0bYuSVUkr5lZTKkgjaRIIKnt2oJSWgPr3Pc1S3viW0jttFxraMy3boQ+FbIJDFnMTtYEMU3BcloAJFsuutltodSx7SJ7/0P5VS/B12bd0KHa0br3LV5gV8Vb7G4SA0NhmZQ0BWG0iZMBINnUFn81sggFSZgSXxCxMeXJ5rT1DpF66htsLWwwTtLo8qwZSGUgiCoPPt71sufCttBu0s6a4IK7Wfw5HZ7IYI6keWIBAPlKkAgOhPfzrH3jtZtlktAf6shrxP+vy+ijJIY/BxZrBuE3PDutvsrdc3HW01tNssWY+YhngsSN8YiBe1jatBQFUBVUAAAQABgAAcCKyoFKUoFKUoFKUoFKUoFUvUOvsLj2NPaa9dQJuPlW3bNz5C5ZgxWJJ2BsKRzV1XMajqdq3r7yvcFt7lnTWreJO5n1GYHC7mQbjA3bRMkSGyz8HWgk3F8S+XZ2vput3JZ2c7GD7rYztgN8uMjFadXpgr2k1Gtm2rC8ouIiOTZdMNeG1QA7II2hjJBJE1dafTXEbc10sm3IIHbg/lJPvHAEVB1fw3prxZ7qeIzxI3tAMjAXdtUwqhiAJ25mgnt13TgSb9oDzCTcQfIJfv2HPpWKdf07SPGt9+XUAxbV2Ik+YBGDEiQAc1Wt8KaRjuNg/M7Ekvg3I3/td9o4ETnuZ2t8Mac7z4LEXBcD+dxvF1QrhlLjcCAMHg5AnNBu+w2boDsBcVpKurswgsDyMCdqye8c1u/uu3bIKIZnmSfc8mO0T7mt2m0apZFu2Nq7YUfX/rWvS9bsuwQXFLmRtBnIEsoPBIzIGRB9DQLniNlIDBsg5woML+Jz255qPev6lLe5vBXaJZiSBAGZnAHeZH4VinUrjvcW0LUKzAvccz5SQx8ML8oYFZLCdhxEE4a2xeIBuXbbBfMAlsp5lyhYtcYEAgsBA8yrnEEHT9T497xFKkJaCsVJjc7ElSRGUCj/8AZMZqwXVWjglJBiCR6xiec4qJY1WpIkokZ5bJjuewnP6fhttdKtHLW1LMJJ5mfQ+0xQSbmstwQbij/cO/H51zWp6Nrjf1F6zqBF1dtpWdttsgWBu8MqySSl44Aie+47b+90a0ROwblkqe4PM/WQDXtsIihfECqsKBIUDiB78rye/vQUei6X1FQgbUIR4jlyMnYzWyAN6GSq+KBkZZDwu2tGo6J1G4hD6i2WPIXyAZtmFZbe8cOMseR+HT29SJADC5PuJHOcCI8p/I1s8U5gSAY5yfp2/WgruidPfwUGoKXLgncVEKYYwYgGYiQZjiWjcbHYE4EL3A7e/9f+tYWn85EET2nj3ie/8AL89t+5tViAWgEwOTHag0a3XbLbuqs5VWICqTuIEgCASZOMVq6Vattp7YVlvKFjcIYMYIc/UktP1NatN1kSF8O4JaBKxiYE+n0PaDxJqn6lqSb6GyjWrjb2LKCfECbQq3FMBgd0FjLLELkyoXfUOkg2rgsBLV423W3cgDazIQpkCRBNavhvWI1s2ktNY+zEWmtkhgpCKwAdSQ/lZTMznIBrP7ZqRtmzaM+l5p4J4ayB29RVcuj1Vq9e1KIjLd2l9Pv8xKKFDJc2gBioA8M+UkDzig6WlaNFrFu20uIZS4qup4lWAIMHjBFb6BSlKBSlKBSlKBSlKBSlKBUXXdNt3lZXUHcACRKt5W3LDKQykMAwIIg5FSqoerq17VWrCvctBEa67I5Qt+wiiPnhiWIMgQkg7hAe9D8Tbesly/gXmQMxLMUZUuoC5kyEuKkmSdszmrO2FUHaoDDt3kwBnnOM1p6f0cWA2x3JdtztcYuWbaqyZ48qqIEDHFa+oaV3YHcEgQGEmCTkxwMcSMevoDV668rHYgIjAYhZMdmnOcccDvxXp1Wog/dKcGCHEeowT+H4A9/Lqsau4ha3tbUsoBYrsULu+VTuYEmMnnBHqK39O1pZ3tshtsgBK8rDTtKtABBggjsQfYkIFvV3HdraEWfDwS0s5C4YpaiCvoxYnIxxOKnT29OlgX28jDY3l3KVbegHl2gACAIjb61t6xduDVWPDKyUuggnhZRmZh+75AsgiC45rG7ZvGQbVjaQMlDnMEEGcbQozH4RQQ7dnTqQWJuF3LBmjzG6ob/sxtII9u+ec7NMdP4ispMqduATk8A7l831mZE8zU7QePIX7oqGO6JEDaYAjBzHpgGs9d1VUZAysYIJhSSCTtEYzJ7jsD6iQmIC2GJGZiBkA49faY/mKw1p8JS6LLSBAwDJHPp9aqOoa2xdeT4oKgSRIgZPAMgmfT+cTNR0lFWA1ySMKG/lEe+cfhig8brpA81q4MegJj3A4Edx/EGt7ae1cAYoxLANtO6RIAErMLgAZjg1jprfhwBuAJPzyxlj3JIjsBE81GN26rEq1sKwxulsASI28Dk5/lQTbWntrm2u1ycgCT5dwg5iMn05rG5fupG21vEZyASSx7zAgQT9ecVl09rjQz7DjlQQDIyM55j8qnPcj3ngCgrvt16SfAx28yzwMH8SR6e/estT1K4GREtAu6lvM4VRtiQSAxLeYYCxzmox+Ire6AxMwY2yACD3kQZU98TmMxD1vUwX0y7mJN9c+GwOUuE4J7gFTIgKT3ignHojN941z/ABA+VwDsT/QqE5Q/tZlsGQVTb7aF+7dtO1tbItFt0sHZtyEELtwE3bWloJ2jyrXtzo4AAF24oPYHLGMnHc/1PvWi5odxWLt7dyJJABI/lB5meMiRQS+o9ZtW3W2zQ0qeCcHd/wCkj8RXp6/ZgnfxzhuPXjj3qTb0wkllHaJ8xx7/APP1rF7C8KizjO0eXmD+GYoKPS3bmmMWV+1abzQiCL1qSDA3MFu2/MY4YDaBvxV50/qVu+u6224AwQQVZWHKsjAMjcYYA5rPR2gFwoBkzHcgmT+dVdgbOoXFXIvWFuOP3Xtt4asf/GhA/wDwH3kLulKUClKUClKUClKUClKUEfqGuWzae687baljAkwB2Hc+1UHSNXY0iA6q/Zt6lwDea5eTeTkhSWOAsmFWFGdoANdFqdMtxGR1DI6lWU5BDCCD7EVFToVhbT2ktpbR1ZWCKFkMIbI5J9TQOs9V8C2CAHd2VLaFtu93YBRMEgCZJAMKGMYqHe1usgqdKhLYDLqAUE92LW1YAf6VJ9q96X8Ptbui5du+OyWhbtk21TYJlzjktCTx8tXVBzHwt1NwmrbVbVazdJu3Aw2YtITGYUIsDtjaTDFgPdRfuaja6aK8p2+V2vLp22nIB8N2f/a4wTkDMW+p6Bp7lwXHsWnuCPOyKzeX5ckdu3pVFq+qK+pu272r+ybHRLNtWW29zeiHxCXBNwG4zINoCjaZk8Bb9At2XsrdtoR4oDMX81ye4diSSymViSBEDFWh9K5rQ/BPg31u29TfEuz3EJTbcLbiZCKoyzTkH22zNW2q6OHLHe6bsHbAMYxPMcwO24+tBPAqmufaS8bLbAJJBJjdmIE5yO//AEsbVsWkMsWyzSxE5JMD+AFZW9Oedxk88flkcCaCrvXboKm4ttFJCg7j5ScYj5iTjb3ke9R79xt7G3q0Aj5Wg42qPw4kHHzkmattTZEqGbkn5oP7JHB9j2rA9ORsRb5EwiyYjn8Mfj+FBAu2rtxB94lwMJWbcqTEj8J7ntPcTUa39nAVXkHbmEdZBgFxtaFBPBOR+FX7ZG1APLEHsCOIA5/SoV8Xt8hwonMqTIEYGO+T35PtAbNDrlMhJKqQMiMsJEfjjIHNL+ouDKpvba3lJA25G0e84zx5TkVhog8k3nx5duIGJknyiJMfl+FWTIG9/Q/0IoKi71G9K7rG3PO8eWQABkZMkz2gGq/qeua7eFtNyPbYgPu2syEKWNu3B8QSAC+AInOVPTLYAM5x6kn+Jqt+I2ZEW6EFwWGa4yztJC2rgwSDkEg/h+BBp+qZ/wDl7qz3KyY2FsnPcRz3H0ry51IsoBsXJIz5ZAmIzA59RxFWPgTkkz6jEfSonU9c1rT37ir4j2kdgsZYqhZRA9cCgaPqLszA23A8u2V25IJIycxHPvUghgewLfjED1P9PWuVPxdfnc9g7EP3ihW3oVTUOygiQ5VbSrIwxYbSQ4ja/wAZ3DctD7LcUG6itIMqLlu4dzYhdu0E8+Vp5xQW6aHUDAugDuPmOeYYjGdxyD29DMY9FuO5u+KyPtCi5bKoWUFjDI9tkYBmbaSCRuMRJmu6Z8aXb1+1Zayyb0ts7bX8jNYa4VErk7gBnseScC9a3e3HwmXZiN2YiJkRMnPf+hCM3SL6gn7ZfIiSPDsM8jkKfDA44G3mnwt103rYW6YvgElGRrb7dxCsyMBDRtDbZUMSAYipJTVZhrWeAQxA9eIJ7/p71F+LE2Jb1KttfTOD2hkuMqXVPeChJABHmVTmIoL6lKUClKUClKUClKUClKUClKUCo/UNAt609txK3EZDGDDCDB7GpFKCjHTNYAI1aMwEQ2nGw4yWCuGng4YCZweBot9fZbgtXLNy1eK7toK3FcKYZ7bg5hioO9VMMDFdHVZ1zo/jqpRhbu22VrdzbJUqwJUwQSjAbWAIkEig0Wus2+PCuEmR8oJOJM5x25jmt394t4VtkUuDM4MwJ7ep9T/Oo9jr94KvjaPUK0DcU8K4u6M7dl0uRPEqDxQfFNhWO7xbZIEK1i8rMRPyqUl8R8s9qCSFXUDc9soU4345gn3iIn/2rV/cdkIIt7cjux7gTzkx6/Sous6nfvtbTS27ltd8vdvWSqhVRiBsuMlwy4QYHBJkRWR6FfQeKuoa5fDbmVmIsPJMoLZ3+CAh2qy5BAY7vMGC30PT0srttrtHpJP8f+ZNSaqtN1B79oNbHhutxkdWIO022ZWEgEESJB7gg4mvF+1wZ8GZx8xEfp2n8Y9cBas0ZOKj+GS25YX6jn6j+v8A12Xsjb3P6Duf+d4qN1Lpwu7ZnyngMVkSD25yo596DaysWAJxyY8vYx3J5/hVZ8T2LpsPDoLYRzdBU77iBZKKymEkAgttYwcAHNZ2+hoP+9x+0WBOefXdOMH0x6VB1GiFwm3py7lfKbjMfDt+oxBusM+QH2ZlxQWK9FJX/PvCZPzCRJBIxjt29T6mcLXQZAPi3MElc/WM8nB/ID8dngtYtWrah74UKh7YVYkkD2GD696yXqz/AP09wDzemdvp9e0xwfaQ2aTTNaXYXN0kMZbntjJPr6/lW5DjzMSFjkQZ9/U/SsyZZexgz9DGPzil6zJmJxBExIP8+fzNBr0uqUrO4ZYxkZkkjvzHb2qr6xe36mxpxdNoXEuuxRgrsLZtgIG5APiFiRnyYIzUn+6dOCSU2TEzuAxwBB2jOYFVvXdAjr9ks2/vH+9FwEqLB3eW/vBDFty+VVMsVglVkgJGkJ0uo8JmuNZv7fCe47XIugPvtlnYsoZVVlHE7xgkA6PjXVY09qdpuXkO5VNy4nhMrB0tDLAPtBaCFDSVImrtul22sizcHjIFVT4nnLbYgsW+ZpAM8zmsen9Gs2NxtIELRuOSSBMAsZMCTjjJ9aCbSlKBSlKBSlKBSlKBSlKBSlKBSlKBSlKBSlKBSlKDn31Y0d+614hLGocOLpMBLgtorI+IUME3K0wW3AwSu626f1K3fTdbaQCQQQyspHIZGAZDkGCAYIPepVc3rtcNNrpCXH+0WfkRd2+5aYKpnCIdjQWdgIRc+WguNXeZSSieIQoxMfvE5P0A/EVFHU74idMSeDDD8xI45/Me5XT9v1YbedICkRtF9Dd55ClRb+v3vpWel+JFu3VtLbvIXViGuWmtiU27lAeGZhuBkDbz5u1BtPUrwibBORMN6yJAIB5jB/eExmNemfZeuoGAQFXHcC5d3F07TwHjn73021Z+ERwx/ET/AEP61T67R+AHueW5alrlxbjhdjCSbiOwgYnysQAAIKxBCzXWZiUY8wHE/kf60+2TGVExyw78ce/vXO2dVbuKq6bRuXIBKX0u6dUElvO7oQWkkAKGkluBuNZf3tp9iqNLfNwABbPgOGlSSyi4+2020kksH2nsWkSF74sTcy8KflkzJEBR34j6mtA+IUx5WBMzgYj1kzzj+MVF0vxAllQt+1c0gBMG6AbcEmJvW2e2npDMDPrV4rAgEGQcg0FRqPii2oUBXa5cO23aiHdokgBoAAEEsYCgiTkTl0no7LdbUXivjXECbbci2iAlgo4Nwgk+dhOTAQEiovVtKmq1VuwyApY2ai5u/aLC4llQO8MpcnsbaDMnb0NApSlApSlApSlApSlApSlArxuK9rxuKD5jZ0T/AGRP8IFYWknU+LfmQom7Hgz/AKort75+9b/EbRPy9wcY5iJg/gf9U6F6InhhN90rtC7N96IiNvz8Rit+psv4jMthG/1MVzmOZkeX/T6j6hhpGEW/8SXyI/1CRggH1xnOa9Qje3+K/DHv6mPfH8NoGyzYcL/k2wRkARzKieeQAcz2FYaezclS1i2CSNx8vBnceT6xHp9YUMViGH2nnaJg4w+MmPX/AMmZM17b1AQqW1O4Q2AJnEZySIP4+smTVj/d1vHkXBnjuAQPrgn8zWQ0Fv8AcXH+ke39B+QoKq9fXaP8VnaFkSZxzAaZz69x3ivLloAFvtJHIBGeWLHBJ3YIH4ADmKthoLePIvl48ox9P0/Kh0FsiNix6QPSKCuS6AZGpBExBz7xM8+/pM+2nTpORqc98ETsBBmWmOSDzgmTyLcaC2P2F7/sjuIP6V6NEn7i8EcDg80FOtwAZ1RkE8g9mIbBPZiM8DbGBIqy6fpisk3Dcn69gAeSfT+NZnplr/u0wI+UcTMfnmt9u2FACgADgCgyqk6/bDXtEvB+0FtwwQEs3GMH0YhUI7qzCruuc1vwo7as6hNS9vcIKkF9nlVSbO5tltiFEko3zN64CeBqQeUYTweefbaODPf5ffFf126y2tO2pKKo1Ns3CJCBV3FS5OIFwIZMCdtSx0S8uLesugdhcW1dj0G4qHb/AHMT717oursr+Bqtq3SYtuAVt3h22STDxzbmcEiVzQWOj1tu6oe063EMgMjBlJBg5Uxggj8K31QdPsKvUL4t+VfBtF1UwniMzyWXgP4a2+IO3mZWr+g0a/SeLauWyzJ4iMu5YDDcCJUkEAiZGDVTb6FfCra+1RZAAhLQt3NqgQq3EYBBiJCzEwVMEXtKCp0Pw3btXhdV7pIRkCvda4AHZSxm4S0kov7UDMDJm2pSgUpSgUpSgUpSgUpSgUpSgUpSgUpSgUpSgUpSgUpSgUpSgUpSgUpSgVp1ejS6hS4qujCCrAEH6g1upQRendMt2E2WwQCSxLMzsxPJZ3JZjwJJOABwBUqlKBSlKBSlKBSlKBSlKBSlKBSlKD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251315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11961"/>
            <a:ext cx="8229600" cy="4714205"/>
          </a:xfrm>
        </p:spPr>
        <p:txBody>
          <a:bodyPr/>
          <a:lstStyle/>
          <a:p>
            <a:pPr eaLnBrk="1" hangingPunct="1"/>
            <a:r>
              <a:rPr lang="cs-CZ" dirty="0" smtClean="0"/>
              <a:t>Kdo se zapojil?</a:t>
            </a:r>
          </a:p>
          <a:p>
            <a:pPr eaLnBrk="1" hangingPunct="1"/>
            <a:endParaRPr lang="cs-CZ" dirty="0" smtClean="0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3" y="274639"/>
            <a:ext cx="7107047" cy="1143000"/>
          </a:xfrm>
        </p:spPr>
        <p:txBody>
          <a:bodyPr/>
          <a:lstStyle/>
          <a:p>
            <a:r>
              <a:rPr lang="cs-CZ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Zapojení respondentů</a:t>
            </a:r>
            <a:endParaRPr lang="cs-CZ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7901" y="249588"/>
            <a:ext cx="1368152" cy="1162373"/>
          </a:xfrm>
          <a:prstGeom prst="rect">
            <a:avLst/>
          </a:prstGeom>
        </p:spPr>
      </p:pic>
      <p:graphicFrame>
        <p:nvGraphicFramePr>
          <p:cNvPr id="6" name="Graf 5"/>
          <p:cNvGraphicFramePr>
            <a:graphicFrameLocks/>
          </p:cNvGraphicFramePr>
          <p:nvPr>
            <p:extLst/>
          </p:nvPr>
        </p:nvGraphicFramePr>
        <p:xfrm>
          <a:off x="1475656" y="1988842"/>
          <a:ext cx="6696744" cy="41373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31755827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be-efficient.eu/cz/zapojeni-se-a-spoluprace.jp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6400"/>
                    </a14:imgEffect>
                    <a14:imgEffect>
                      <a14:saturation sat="24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2832" y="3241305"/>
            <a:ext cx="5796136" cy="1733547"/>
          </a:xfrm>
          <a:prstGeom prst="rect">
            <a:avLst/>
          </a:prstGeom>
          <a:gradFill flip="none" rotWithShape="1">
            <a:gsLst>
              <a:gs pos="20000">
                <a:srgbClr val="7030A0">
                  <a:alpha val="92000"/>
                </a:srgbClr>
              </a:gs>
              <a:gs pos="74000">
                <a:schemeClr val="accent2">
                  <a:lumMod val="45000"/>
                  <a:lumOff val="55000"/>
                </a:schemeClr>
              </a:gs>
              <a:gs pos="83000">
                <a:schemeClr val="accent2">
                  <a:lumMod val="45000"/>
                  <a:lumOff val="55000"/>
                </a:schemeClr>
              </a:gs>
              <a:gs pos="100000">
                <a:schemeClr val="accent2">
                  <a:lumMod val="30000"/>
                  <a:lumOff val="70000"/>
                </a:schemeClr>
              </a:gs>
            </a:gsLst>
            <a:lin ang="5400000" scaled="1"/>
            <a:tileRect/>
          </a:gradFill>
          <a:scene3d>
            <a:camera prst="orthographicFront"/>
            <a:lightRig rig="chilly" dir="t"/>
          </a:scene3d>
        </p:spPr>
      </p:pic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3" y="1604211"/>
            <a:ext cx="8229600" cy="4219073"/>
          </a:xfrm>
        </p:spPr>
        <p:txBody>
          <a:bodyPr/>
          <a:lstStyle/>
          <a:p>
            <a:pPr eaLnBrk="1" hangingPunct="1"/>
            <a:r>
              <a:rPr lang="cs-CZ" dirty="0" smtClean="0"/>
              <a:t>1– 4/2014 Dotazníkové šetření č.1 a č. 2 Odpověď na otázku</a:t>
            </a:r>
            <a:r>
              <a:rPr lang="cs-CZ" b="1" dirty="0" smtClean="0"/>
              <a:t>….jak hodnotíme spolupráci obcí na Rakovnicku?</a:t>
            </a:r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endParaRPr lang="cs-CZ" sz="2800" dirty="0" smtClean="0"/>
          </a:p>
          <a:p>
            <a:pPr eaLnBrk="1" hangingPunct="1"/>
            <a:endParaRPr lang="cs-CZ" dirty="0" smtClean="0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3" y="274639"/>
            <a:ext cx="7107047" cy="1143000"/>
          </a:xfrm>
        </p:spPr>
        <p:txBody>
          <a:bodyPr/>
          <a:lstStyle/>
          <a:p>
            <a:pPr eaLnBrk="1" hangingPunct="1"/>
            <a:r>
              <a:rPr lang="cs-CZ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Jak u nás „funguje“ MOS</a:t>
            </a:r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7901" y="249588"/>
            <a:ext cx="1368152" cy="1162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8156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3" y="274639"/>
            <a:ext cx="7107047" cy="1143000"/>
          </a:xfrm>
        </p:spPr>
        <p:txBody>
          <a:bodyPr/>
          <a:lstStyle/>
          <a:p>
            <a:r>
              <a:rPr lang="cs-CZ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Jak u nás „funguje“ </a:t>
            </a:r>
            <a:r>
              <a:rPr lang="cs-CZ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MOS I</a:t>
            </a:r>
            <a:endParaRPr lang="cs-CZ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7901" y="249588"/>
            <a:ext cx="1368152" cy="1162373"/>
          </a:xfrm>
          <a:prstGeom prst="rect">
            <a:avLst/>
          </a:prstGeom>
        </p:spPr>
      </p:pic>
      <p:pic>
        <p:nvPicPr>
          <p:cNvPr id="2" name="Graf 1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3" y="1769394"/>
            <a:ext cx="7727530" cy="40218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46879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90854" y="268961"/>
            <a:ext cx="7107047" cy="1143000"/>
          </a:xfrm>
        </p:spPr>
        <p:txBody>
          <a:bodyPr/>
          <a:lstStyle/>
          <a:p>
            <a:r>
              <a:rPr lang="cs-CZ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Jak u nás „funguje“ </a:t>
            </a:r>
            <a:r>
              <a:rPr lang="cs-CZ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MOS II</a:t>
            </a:r>
            <a:endParaRPr lang="cs-CZ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6" name="Graf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48132396"/>
              </p:ext>
            </p:extLst>
          </p:nvPr>
        </p:nvGraphicFramePr>
        <p:xfrm>
          <a:off x="490854" y="1411961"/>
          <a:ext cx="8354493" cy="50413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5" name="Obrázek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7901" y="249588"/>
            <a:ext cx="1368152" cy="1162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6890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3" y="274639"/>
            <a:ext cx="7107047" cy="1143000"/>
          </a:xfrm>
        </p:spPr>
        <p:txBody>
          <a:bodyPr/>
          <a:lstStyle/>
          <a:p>
            <a:r>
              <a:rPr lang="cs-CZ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Jak u nás „funguje“ </a:t>
            </a:r>
            <a:r>
              <a:rPr lang="cs-CZ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MOS II</a:t>
            </a:r>
            <a:endParaRPr lang="cs-CZ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7" name="Graf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99626889"/>
              </p:ext>
            </p:extLst>
          </p:nvPr>
        </p:nvGraphicFramePr>
        <p:xfrm>
          <a:off x="457203" y="1411961"/>
          <a:ext cx="8285744" cy="51171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5" name="Obrázek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7901" y="249588"/>
            <a:ext cx="1368152" cy="1162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8428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3" y="274639"/>
            <a:ext cx="7107047" cy="1143000"/>
          </a:xfrm>
        </p:spPr>
        <p:txBody>
          <a:bodyPr/>
          <a:lstStyle/>
          <a:p>
            <a:r>
              <a:rPr lang="cs-CZ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Jak u nás „funguje“ </a:t>
            </a:r>
            <a:r>
              <a:rPr lang="cs-CZ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MOS II</a:t>
            </a:r>
            <a:endParaRPr lang="cs-CZ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7901" y="249588"/>
            <a:ext cx="1368152" cy="1162373"/>
          </a:xfrm>
          <a:prstGeom prst="rect">
            <a:avLst/>
          </a:prstGeom>
        </p:spPr>
      </p:pic>
      <p:graphicFrame>
        <p:nvGraphicFramePr>
          <p:cNvPr id="4" name="Graf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70384859"/>
              </p:ext>
            </p:extLst>
          </p:nvPr>
        </p:nvGraphicFramePr>
        <p:xfrm>
          <a:off x="882316" y="1572126"/>
          <a:ext cx="7587916" cy="44436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612032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7291137" cy="1143000"/>
          </a:xfrm>
        </p:spPr>
        <p:txBody>
          <a:bodyPr/>
          <a:lstStyle/>
          <a:p>
            <a:r>
              <a:rPr lang="cs-CZ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Jak u nás „funguje“ </a:t>
            </a:r>
            <a:r>
              <a:rPr lang="cs-CZ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MOS III</a:t>
            </a:r>
            <a:endParaRPr lang="cs-CZ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Hodnocení fungování stávajících DSO</a:t>
            </a:r>
          </a:p>
          <a:p>
            <a:pPr lvl="1"/>
            <a:r>
              <a:rPr lang="cs-CZ" dirty="0" smtClean="0"/>
              <a:t>Max 3 DSO</a:t>
            </a:r>
          </a:p>
          <a:p>
            <a:pPr lvl="1"/>
            <a:r>
              <a:rPr lang="cs-CZ" dirty="0" smtClean="0"/>
              <a:t>Průměrná známka je </a:t>
            </a:r>
            <a:r>
              <a:rPr lang="cs-CZ" b="1" dirty="0" smtClean="0"/>
              <a:t>„2“, </a:t>
            </a:r>
            <a:r>
              <a:rPr lang="cs-CZ" dirty="0" smtClean="0"/>
              <a:t>ale vyskytují se i hodnocení známkou</a:t>
            </a:r>
            <a:r>
              <a:rPr lang="cs-CZ" b="1" dirty="0" smtClean="0">
                <a:solidFill>
                  <a:srgbClr val="FF0000"/>
                </a:solidFill>
              </a:rPr>
              <a:t> 5 </a:t>
            </a:r>
            <a:r>
              <a:rPr lang="cs-CZ" dirty="0" smtClean="0"/>
              <a:t>a </a:t>
            </a:r>
            <a:r>
              <a:rPr lang="cs-CZ" b="1" dirty="0" smtClean="0">
                <a:solidFill>
                  <a:srgbClr val="FF0000"/>
                </a:solidFill>
              </a:rPr>
              <a:t>4</a:t>
            </a:r>
          </a:p>
          <a:p>
            <a:pPr lvl="1"/>
            <a:r>
              <a:rPr lang="cs-CZ" dirty="0" smtClean="0"/>
              <a:t>Důvody pro špatné hodnocení fungování DSO</a:t>
            </a:r>
          </a:p>
          <a:p>
            <a:pPr lvl="2"/>
            <a:r>
              <a:rPr lang="cs-CZ" sz="2800" b="1" dirty="0" smtClean="0"/>
              <a:t>Není iniciativa</a:t>
            </a:r>
          </a:p>
          <a:p>
            <a:pPr lvl="2"/>
            <a:r>
              <a:rPr lang="cs-CZ" sz="2800" b="1" dirty="0" smtClean="0"/>
              <a:t>Neinformovanost</a:t>
            </a:r>
          </a:p>
          <a:p>
            <a:pPr lvl="2"/>
            <a:r>
              <a:rPr lang="cs-CZ" sz="2800" b="1" dirty="0" smtClean="0"/>
              <a:t>Špatná oblast spolupráce</a:t>
            </a:r>
          </a:p>
          <a:p>
            <a:pPr lvl="2"/>
            <a:r>
              <a:rPr lang="cs-CZ" sz="2800" b="1" dirty="0" smtClean="0"/>
              <a:t>Nepřehlednost</a:t>
            </a:r>
          </a:p>
          <a:p>
            <a:pPr marL="914377" lvl="2" indent="0">
              <a:buNone/>
            </a:pPr>
            <a:endParaRPr lang="cs-CZ" dirty="0"/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7901" y="249588"/>
            <a:ext cx="1368152" cy="1162373"/>
          </a:xfrm>
          <a:prstGeom prst="rect">
            <a:avLst/>
          </a:prstGeom>
        </p:spPr>
      </p:pic>
      <p:sp>
        <p:nvSpPr>
          <p:cNvPr id="2" name="TextovéPole 1"/>
          <p:cNvSpPr txBox="1"/>
          <p:nvPr/>
        </p:nvSpPr>
        <p:spPr>
          <a:xfrm>
            <a:off x="2919663" y="3176337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100951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MOS_sablona_prezentace-V2">
  <a:themeElements>
    <a:clrScheme name="Výchozí návrh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Výchozí návrh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Výchozí návrh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PMOS_sablona_prezentace-V2">
  <a:themeElements>
    <a:clrScheme name="Výchozí návrh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Výchozí návrh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Výchozí návrh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1251</TotalTime>
  <Words>1641</Words>
  <Application>Microsoft Office PowerPoint</Application>
  <PresentationFormat>Předvádění na obrazovce (4:3)</PresentationFormat>
  <Paragraphs>177</Paragraphs>
  <Slides>19</Slides>
  <Notes>19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2</vt:i4>
      </vt:variant>
      <vt:variant>
        <vt:lpstr>Nadpisy snímků</vt:lpstr>
      </vt:variant>
      <vt:variant>
        <vt:i4>19</vt:i4>
      </vt:variant>
    </vt:vector>
  </HeadingPairs>
  <TitlesOfParts>
    <vt:vector size="24" baseType="lpstr">
      <vt:lpstr>Arial</vt:lpstr>
      <vt:lpstr>Calibri</vt:lpstr>
      <vt:lpstr>Symbol</vt:lpstr>
      <vt:lpstr>PMOS_sablona_prezentace-V2</vt:lpstr>
      <vt:lpstr>1_PMOS_sablona_prezentace-V2</vt:lpstr>
      <vt:lpstr>Zhodnocení podmínek fungování MOS na území ORP Rakovník</vt:lpstr>
      <vt:lpstr>Výsledky dotazníků</vt:lpstr>
      <vt:lpstr>Zapojení respondentů</vt:lpstr>
      <vt:lpstr>Jak u nás „funguje“ MOS</vt:lpstr>
      <vt:lpstr>Jak u nás „funguje“ MOS I</vt:lpstr>
      <vt:lpstr>Jak u nás „funguje“ MOS II</vt:lpstr>
      <vt:lpstr>Jak u nás „funguje“ MOS II</vt:lpstr>
      <vt:lpstr>Jak u nás „funguje“ MOS II</vt:lpstr>
      <vt:lpstr>Jak u nás „funguje“ MOS III</vt:lpstr>
      <vt:lpstr>Jak u nás „funguje“ MOS III</vt:lpstr>
      <vt:lpstr>Podmínky pro efektivní MOS</vt:lpstr>
      <vt:lpstr>Prezentace aplikace PowerPoint</vt:lpstr>
      <vt:lpstr>Podmínky pro efektivní MOS I</vt:lpstr>
      <vt:lpstr>Podmínky pro efektivní MOS II</vt:lpstr>
      <vt:lpstr>Podmínky pro efektivní MOS II</vt:lpstr>
      <vt:lpstr>Podmínky pro efektivní MOS III</vt:lpstr>
      <vt:lpstr>Shrnutí</vt:lpstr>
      <vt:lpstr>Shrnutí</vt:lpstr>
      <vt:lpstr>Shrnutí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Zhodnocení podmínek fungování MOS na území ORP Rakovník</dc:title>
  <dc:creator>Linda</dc:creator>
  <cp:lastModifiedBy>Linda</cp:lastModifiedBy>
  <cp:revision>73</cp:revision>
  <dcterms:created xsi:type="dcterms:W3CDTF">2014-06-01T14:10:26Z</dcterms:created>
  <dcterms:modified xsi:type="dcterms:W3CDTF">2014-06-05T11:00:03Z</dcterms:modified>
</cp:coreProperties>
</file>