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6" r:id="rId3"/>
    <p:sldId id="259" r:id="rId4"/>
    <p:sldId id="262" r:id="rId5"/>
    <p:sldId id="263" r:id="rId6"/>
    <p:sldId id="267" r:id="rId7"/>
    <p:sldId id="261" r:id="rId8"/>
    <p:sldId id="268" r:id="rId9"/>
    <p:sldId id="269" r:id="rId10"/>
    <p:sldId id="270" r:id="rId11"/>
    <p:sldId id="271" r:id="rId12"/>
    <p:sldId id="273" r:id="rId13"/>
    <p:sldId id="275" r:id="rId14"/>
    <p:sldId id="276" r:id="rId15"/>
    <p:sldId id="274" r:id="rId16"/>
  </p:sldIdLst>
  <p:sldSz cx="9144000" cy="6858000" type="screen4x3"/>
  <p:notesSz cx="6761163" cy="99425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77379" autoAdjust="0"/>
  </p:normalViewPr>
  <p:slideViewPr>
    <p:cSldViewPr>
      <p:cViewPr varScale="1">
        <p:scale>
          <a:sx n="61" d="100"/>
          <a:sy n="61" d="100"/>
        </p:scale>
        <p:origin x="165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rogram%20Files%20(x86)\IBM\Notes\Data\_tmp_9K5N86_\9K5N89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rogram%20Files%20(x86)\IBM\Notes\Data\_tmp_9K5N86_\9K5N89.xls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VAZRA01\Desktop\Se&#353;it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VAZRA01\Desktop\Soci&#225;ln&#237;%20slu&#382;by\PMOS_sablona_socsluzby_OT_1.2_20140131.xls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'[9K5N89.xls]2.1.1-2 -a)'!$B$81:$C$81</c:f>
              <c:strCache>
                <c:ptCount val="1"/>
                <c:pt idx="0">
                  <c:v>Vývoj počtu obyvatel</c:v>
                </c:pt>
              </c:strCache>
            </c:strRef>
          </c:tx>
          <c:spPr>
            <a:solidFill>
              <a:srgbClr val="0070C0"/>
            </a:solidFill>
            <a:ln w="25400">
              <a:noFill/>
            </a:ln>
          </c:spPr>
          <c:invertIfNegative val="0"/>
          <c:cat>
            <c:numRef>
              <c:f>'[9K5N89.xls]2.1.1-2 -a)'!$D$81:$K$81</c:f>
              <c:numCache>
                <c:formatCode>General</c:formatCod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</c:numCache>
            </c:numRef>
          </c:cat>
          <c:val>
            <c:numRef>
              <c:f>'[9K5N89.xls]2.1.1-2 -a)'!$D$82:$K$82</c:f>
              <c:numCache>
                <c:formatCode>#,##0_ ;\-#,##0\ </c:formatCode>
                <c:ptCount val="8"/>
                <c:pt idx="0">
                  <c:v>52703</c:v>
                </c:pt>
                <c:pt idx="1">
                  <c:v>52882</c:v>
                </c:pt>
                <c:pt idx="2">
                  <c:v>53635</c:v>
                </c:pt>
                <c:pt idx="3">
                  <c:v>54693</c:v>
                </c:pt>
                <c:pt idx="4">
                  <c:v>54959</c:v>
                </c:pt>
                <c:pt idx="5">
                  <c:v>55641</c:v>
                </c:pt>
                <c:pt idx="6">
                  <c:v>55498</c:v>
                </c:pt>
                <c:pt idx="7">
                  <c:v>55411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6721344"/>
        <c:axId val="226721736"/>
        <c:axId val="0"/>
      </c:bar3DChart>
      <c:catAx>
        <c:axId val="226721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26721736"/>
        <c:crosses val="autoZero"/>
        <c:auto val="1"/>
        <c:lblAlgn val="ctr"/>
        <c:lblOffset val="100"/>
        <c:noMultiLvlLbl val="0"/>
      </c:catAx>
      <c:valAx>
        <c:axId val="226721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 ;\-#,##0\ " sourceLinked="1"/>
        <c:majorTickMark val="none"/>
        <c:minorTickMark val="none"/>
        <c:tickLblPos val="nextTo"/>
        <c:spPr>
          <a:ln w="9525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26721344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'[9K5N89.xls]2.1.1-2 -a)'!$B$81:$C$81</c:f>
              <c:strCache>
                <c:ptCount val="1"/>
                <c:pt idx="0">
                  <c:v>Vývoj počtu obyvatel</c:v>
                </c:pt>
              </c:strCache>
            </c:strRef>
          </c:tx>
          <c:spPr>
            <a:solidFill>
              <a:srgbClr val="0070C0"/>
            </a:solidFill>
            <a:ln w="25400">
              <a:noFill/>
            </a:ln>
          </c:spPr>
          <c:invertIfNegative val="0"/>
          <c:cat>
            <c:numRef>
              <c:f>'[9K5N89.xls]2.1.1-2 -a)'!$D$81:$K$81</c:f>
              <c:numCache>
                <c:formatCode>General</c:formatCod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</c:numCache>
            </c:numRef>
          </c:cat>
          <c:val>
            <c:numRef>
              <c:f>'[9K5N89.xls]2.1.1-2 -a)'!$D$82:$K$82</c:f>
              <c:numCache>
                <c:formatCode>#,##0_ ;\-#,##0\ </c:formatCode>
                <c:ptCount val="8"/>
                <c:pt idx="0">
                  <c:v>52703</c:v>
                </c:pt>
                <c:pt idx="1">
                  <c:v>52882</c:v>
                </c:pt>
                <c:pt idx="2">
                  <c:v>53635</c:v>
                </c:pt>
                <c:pt idx="3">
                  <c:v>54693</c:v>
                </c:pt>
                <c:pt idx="4">
                  <c:v>54959</c:v>
                </c:pt>
                <c:pt idx="5">
                  <c:v>55641</c:v>
                </c:pt>
                <c:pt idx="6">
                  <c:v>55498</c:v>
                </c:pt>
                <c:pt idx="7">
                  <c:v>55411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6722520"/>
        <c:axId val="226722912"/>
        <c:axId val="0"/>
      </c:bar3DChart>
      <c:catAx>
        <c:axId val="226722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26722912"/>
        <c:crosses val="autoZero"/>
        <c:auto val="1"/>
        <c:lblAlgn val="ctr"/>
        <c:lblOffset val="100"/>
        <c:noMultiLvlLbl val="0"/>
      </c:catAx>
      <c:valAx>
        <c:axId val="226722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 ;\-#,##0\ " sourceLinked="1"/>
        <c:majorTickMark val="none"/>
        <c:minorTickMark val="none"/>
        <c:tickLblPos val="nextTo"/>
        <c:spPr>
          <a:ln w="9525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2672252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/>
              <a:t>Naplněnost kapacit ZŠ</a:t>
            </a:r>
            <a:endParaRPr lang="en-US" dirty="0"/>
          </a:p>
        </c:rich>
      </c:tx>
      <c:layout>
        <c:manualLayout>
          <c:xMode val="edge"/>
          <c:yMode val="edge"/>
          <c:x val="0.15684474394603939"/>
          <c:y val="2.58101403367105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6607362278093027E-2"/>
          <c:y val="0.17077709522790152"/>
          <c:w val="0.75902969025468692"/>
          <c:h val="0.77760262409867742"/>
        </c:manualLayout>
      </c:layout>
      <c:pie3DChart>
        <c:varyColors val="1"/>
        <c:ser>
          <c:idx val="0"/>
          <c:order val="0"/>
          <c:tx>
            <c:strRef>
              <c:f>List2!$C$4:$D$4</c:f>
              <c:strCache>
                <c:ptCount val="2"/>
                <c:pt idx="0">
                  <c:v>Počet žáků</c:v>
                </c:pt>
                <c:pt idx="1">
                  <c:v>Volná místa</c:v>
                </c:pt>
              </c:strCache>
            </c:strRef>
          </c:tx>
          <c:explosion val="3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List2!$C$4:$D$4</c:f>
              <c:strCache>
                <c:ptCount val="2"/>
                <c:pt idx="0">
                  <c:v>Počet žáků</c:v>
                </c:pt>
                <c:pt idx="1">
                  <c:v>Volná místa</c:v>
                </c:pt>
              </c:strCache>
            </c:strRef>
          </c:cat>
          <c:val>
            <c:numRef>
              <c:f>List2!$C$5:$D$5</c:f>
              <c:numCache>
                <c:formatCode>General</c:formatCode>
                <c:ptCount val="2"/>
                <c:pt idx="0">
                  <c:v>4276</c:v>
                </c:pt>
                <c:pt idx="1">
                  <c:v>3034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Naplněnost kapacit </a:t>
            </a:r>
            <a:r>
              <a:rPr lang="cs-CZ" dirty="0"/>
              <a:t>MŠ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List6!$C$2:$D$2</c:f>
              <c:strCache>
                <c:ptCount val="2"/>
                <c:pt idx="0">
                  <c:v>Počet žáků</c:v>
                </c:pt>
                <c:pt idx="1">
                  <c:v>Volná místa</c:v>
                </c:pt>
              </c:strCache>
            </c:strRef>
          </c:cat>
          <c:val>
            <c:numRef>
              <c:f>List6!$C$3:$D$3</c:f>
              <c:numCache>
                <c:formatCode>General</c:formatCode>
                <c:ptCount val="2"/>
                <c:pt idx="0">
                  <c:v>1971</c:v>
                </c:pt>
                <c:pt idx="1">
                  <c:v>61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grafy_k_tab_7!$A$3</c:f>
              <c:strCache>
                <c:ptCount val="1"/>
                <c:pt idx="0">
                  <c:v>Celkem zařízení sociálních služeb ve správním obvodu ORP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grafy_k_tab_7!$B$2:$H$2</c:f>
              <c:strCache>
                <c:ptCount val="7"/>
                <c:pt idx="0">
                  <c:v>dotace MPSV</c:v>
                </c:pt>
                <c:pt idx="1">
                  <c:v>dotace kraj</c:v>
                </c:pt>
                <c:pt idx="2">
                  <c:v>dotace obec</c:v>
                </c:pt>
                <c:pt idx="3">
                  <c:v>příspěvek zřizovatele</c:v>
                </c:pt>
                <c:pt idx="4">
                  <c:v>úhrady uživatelů</c:v>
                </c:pt>
                <c:pt idx="5">
                  <c:v>sponzorské dary</c:v>
                </c:pt>
                <c:pt idx="6">
                  <c:v>jiné finanční zdroje</c:v>
                </c:pt>
              </c:strCache>
            </c:strRef>
          </c:cat>
          <c:val>
            <c:numRef>
              <c:f>grafy_k_tab_7!$B$3:$H$3</c:f>
              <c:numCache>
                <c:formatCode>General</c:formatCode>
                <c:ptCount val="7"/>
                <c:pt idx="0">
                  <c:v>27326000</c:v>
                </c:pt>
                <c:pt idx="1">
                  <c:v>1707333</c:v>
                </c:pt>
                <c:pt idx="2">
                  <c:v>2575625</c:v>
                </c:pt>
                <c:pt idx="3">
                  <c:v>54503362</c:v>
                </c:pt>
                <c:pt idx="4">
                  <c:v>28791399</c:v>
                </c:pt>
                <c:pt idx="5">
                  <c:v>735608</c:v>
                </c:pt>
                <c:pt idx="6">
                  <c:v>6239014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29763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4E3E5E-6413-4F33-8922-800A37B9ABD5}" type="datetimeFigureOut">
              <a:rPr lang="cs-CZ" smtClean="0"/>
              <a:t>5.6.2014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43664"/>
            <a:ext cx="2929837" cy="498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29763" y="9443664"/>
            <a:ext cx="2929837" cy="498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79C625-08D7-4877-847B-3B050D6E287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9560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29763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92E372-8969-41EF-A78D-1135C6A35E97}" type="datetimeFigureOut">
              <a:rPr lang="cs-CZ" smtClean="0"/>
              <a:t>5.6.2014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1241425"/>
            <a:ext cx="4475163" cy="3357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43664"/>
            <a:ext cx="2929837" cy="498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29763" y="9443664"/>
            <a:ext cx="2929837" cy="498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FCC085-9121-4ED2-A88F-FA9F07B9721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6819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Má v současné době má dokument 230 stran</a:t>
            </a:r>
            <a:r>
              <a:rPr lang="cs-CZ" baseline="0" dirty="0" smtClean="0"/>
              <a:t> (pouze analýza, bez návrhů a strategie).</a:t>
            </a:r>
            <a:r>
              <a:rPr lang="cs-CZ" dirty="0" smtClean="0"/>
              <a:t> Analýza</a:t>
            </a:r>
            <a:r>
              <a:rPr lang="cs-CZ" baseline="0" dirty="0" smtClean="0"/>
              <a:t> se z</a:t>
            </a:r>
            <a:r>
              <a:rPr lang="cs-CZ" dirty="0" smtClean="0"/>
              <a:t>abývá</a:t>
            </a:r>
            <a:r>
              <a:rPr lang="cs-CZ" baseline="0" dirty="0" smtClean="0"/>
              <a:t> základní charakteristikou území, oblastí předškolního a školního vzdělávání, sociálními službami a odpadovým hospodářství. V další fázi projektu bude analyzována Vámi vybraná oblast vodovodů a kanalizací.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8192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 ohledem na demografický vývoj obyvatelstva dochází k postupnému zvyšování počtu osob starších 65 let i ve Středočeském kraji. Dle Střednědobého plánu rozvoje sociálních služeb ve Středočeském kraji na období 2012 – 2013 vzroste počet těchto osob v roce 2025 až na 268 tisíc, přičemž v roce 2009 jich bylo na území Středočeského kraje 181 tisíc. Přibývá i počet osob starších 85 let. V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důsledku toho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bude třeba rozšiřovat sociální služby pro seniory, především terénní pečovatelské služby, které umožní být osobám co nejdéle ve svém přirozeném prostředí a navíc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jsou oproti DPS mnohém méně </a:t>
            </a:r>
            <a:r>
              <a:rPr lang="cs-CZ" sz="1200" b="0" i="1" u="none" strike="noStrike" baseline="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finančně náročná.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50% obcí se kladně vyjádřilo k možnosti zajišťování pečovatelské služby jako služby zřizované přímo obcí, což lze využít pro budování meziobecní spolupráce v návaznosti na úsporu finančních prostředků. Naopak 38% dotazovaných obcí vyjádřilo nesouhlas s poskytováním jakýchkoliv sociálních služeb prostřednictvím obce! Je to výzva pro formování MOS v této oblasti, nastavit lepší procesy a prostřednictvím komunitního plánování vysvětlit důležitost účasti obce na sociálních službách.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0" i="1" u="none" strike="noStrike" baseline="0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0" i="1" u="none" strike="noStrike" baseline="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Dobrovolnictví – pouze Kladno a Amélie.  Vhodné rozšíření, mají o to zájem i samotné obce, viz. dotazníkové šetření.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tuto chvíli je nutné navázat na stávající dokument, aktualizovat jej a doplnit o akční plán, tak aby bylo možné ho průběžně vyhodnocovat. Je dobré uchovat výsledky spolupráce a stavět dále na jejich základech a vytvářet nové příležitosti k projektům MOS.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05142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Zákonnou povinností obcí řešit odpad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hospodářství, která se týká všech bez výjimky, se situace liší například od zmíněného provozování sociálních služeb. 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 městech a větších obcích: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zřizovaný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sběrný dvůr, kontejnery na separovaný odpad jsou ve větším množství a více dostupné. </a:t>
            </a:r>
          </a:p>
          <a:p>
            <a:r>
              <a:rPr lang="cs-CZ" dirty="0" smtClean="0"/>
              <a:t>Sběrných dvorů je na území celkem pět. Problém</a:t>
            </a:r>
            <a:r>
              <a:rPr lang="cs-CZ" baseline="0" dirty="0" smtClean="0"/>
              <a:t> však je, že v</a:t>
            </a:r>
            <a:r>
              <a:rPr lang="cs-CZ" dirty="0" smtClean="0"/>
              <a:t>ětšina</a:t>
            </a:r>
            <a:r>
              <a:rPr lang="cs-CZ" baseline="0" dirty="0" smtClean="0"/>
              <a:t> z nich odebírá odpad pouze od občanů s trvalým pobytem v dané obci. To je velmi vhodně řešeno pravidelným přistavováním velkoobjemných kontejnerů v obcích. Svozových společností se na území Rakovnicka realizuje celkem 9. Nejčastější z nich je Becker Bohemia, který sváží odpad celkem 49 obcím. A co se svezeným odpadem? Většina z něho končí v zařízením zřizovaných mimo území ORP. Na Rakovnicku se totiž nachází pouze zmíněná zařízení, která jsou typu skládek, kompostáren a bioplynových stanic. Chybí zde jakékoliv zařízení, které by odpad zpracovávalo, případně alespoň překladiště odpadu, díky němuž by došlo k finančním úsporám na svozu odpadů.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28035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Data k produkci odpadů a k možnostem</a:t>
            </a:r>
            <a:r>
              <a:rPr lang="cs-CZ" baseline="0" dirty="0" smtClean="0"/>
              <a:t> nakládání z odpady byla získána z Informační systém odpadového hospodářství Ministerstva životního prostředí.</a:t>
            </a:r>
            <a:endParaRPr lang="cs-CZ" dirty="0" smtClean="0"/>
          </a:p>
          <a:p>
            <a:r>
              <a:rPr lang="cs-CZ" dirty="0" smtClean="0"/>
              <a:t>Celková produkce odpadů na území Rakovnicka roste společně se zvyšujícím se počtem obyvatel. Co je však pozitivní, je že vrůstá počet tříděného dopadu a biologicky</a:t>
            </a:r>
            <a:r>
              <a:rPr lang="cs-CZ" baseline="0" dirty="0" smtClean="0"/>
              <a:t> rozložitelných odpadů. Je vidět, že nádoby na tříděný odpad mají svůj význam. Snižováním produkce nebezpečného odpadu region Rakovnicka plní cíle POH ČR. 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4539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Na území regionu dochází pouze k materiálovému</a:t>
            </a:r>
            <a:r>
              <a:rPr lang="cs-CZ" baseline="0" dirty="0" smtClean="0"/>
              <a:t> využití a skládkování odpadu. Ostatní způsoby, jako je například spalování, jiné uložení či energetické využití, jsou realizovány mimo území a nebylo to již možné sledovat. Skládkuje se zde a m</a:t>
            </a:r>
            <a:r>
              <a:rPr lang="cs-CZ" dirty="0" smtClean="0"/>
              <a:t>ateriálově</a:t>
            </a:r>
            <a:r>
              <a:rPr lang="cs-CZ" baseline="0" dirty="0" smtClean="0"/>
              <a:t> využívá papír, plast, BRO, BRKO, KO. SZ výsledků analýzy vyplynulo, že se skládkování snižuje, což je pozitivní informace. 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Ministerstvo životního prostředí (MŽP) připravuje novou odpadovou legislativu. Po roce 2023 by v této souvislosti mělo v Česku dojít k zákazu skládkování směsného odpadu</a:t>
            </a:r>
            <a:r>
              <a:rPr lang="cs-CZ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recyklovatelných, využitelných a neupravených směsných komunálních odpadů,</a:t>
            </a:r>
            <a:endParaRPr lang="cs-CZ" baseline="0" dirty="0" smtClean="0"/>
          </a:p>
          <a:p>
            <a:r>
              <a:rPr lang="cs-CZ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Postupně by měl stoupnout i poplatek za skládkování. Na základě doporučení Evropské komise snížit množství odpadů na skládkách a povinnosti zásadně zvýšit recyklaci</a:t>
            </a: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64555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Nízký počet sběrných dvorů – možnost meziobecní spolupráce v jejich zřízení a provozování</a:t>
            </a:r>
          </a:p>
          <a:p>
            <a:r>
              <a:rPr lang="cs-CZ" dirty="0" smtClean="0"/>
              <a:t>Neexistence zařízení pro nakládání s odpady.</a:t>
            </a:r>
            <a:r>
              <a:rPr lang="cs-CZ" baseline="0" dirty="0" smtClean="0"/>
              <a:t> Vše se vozí mimo region. </a:t>
            </a:r>
            <a:r>
              <a:rPr lang="cs-CZ" dirty="0" smtClean="0"/>
              <a:t>zřízení alespoň překladiště,</a:t>
            </a:r>
            <a:r>
              <a:rPr lang="cs-CZ" baseline="0" dirty="0" smtClean="0"/>
              <a:t> čímž by došlo ke snížení finančních nákladů.</a:t>
            </a:r>
          </a:p>
          <a:p>
            <a:r>
              <a:rPr lang="cs-CZ" dirty="0" smtClean="0"/>
              <a:t>Rozvoj separace odpadu osvětovou činností, zřízení komunitních kompostérů, apod. což</a:t>
            </a:r>
            <a:r>
              <a:rPr lang="cs-CZ" baseline="0" dirty="0" smtClean="0"/>
              <a:t> by vedlo i ke snížení černých skládek, které obce trápí dle dotazníkového šetření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23618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5748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Občanská</a:t>
            </a:r>
            <a:r>
              <a:rPr lang="cs-CZ" baseline="0" dirty="0" smtClean="0"/>
              <a:t> a technická vybavenost – kulturní a školská zařízení, sportoviště, zdravotnická zařízení, muzea, hřiště, </a:t>
            </a:r>
          </a:p>
          <a:p>
            <a:r>
              <a:rPr lang="cs-CZ" baseline="0" dirty="0" smtClean="0"/>
              <a:t>Ekonomická situace - </a:t>
            </a:r>
            <a:r>
              <a:rPr lang="cs-CZ" dirty="0" smtClean="0"/>
              <a:t>Nezaměstnanost pod hranicí vývoje České republiky</a:t>
            </a:r>
            <a:r>
              <a:rPr lang="cs-CZ" baseline="0" dirty="0" smtClean="0"/>
              <a:t> a to hlavně v důsledku</a:t>
            </a:r>
            <a:r>
              <a:rPr lang="cs-CZ" dirty="0" smtClean="0"/>
              <a:t> velkých zaměstnavatelů typu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Procter&amp;Gamble, LASSELSBERGER, s.r.o, Valeo Autoklimatizace k.s. či Eberspächer spol. s r. o. a dopravní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dostupnosti hlavního města Prahy a Kladna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dirty="0" smtClean="0"/>
              <a:t>Doprava – hlavní témata: dostavba</a:t>
            </a:r>
            <a:r>
              <a:rPr lang="cs-CZ" baseline="0" dirty="0" smtClean="0"/>
              <a:t> r</a:t>
            </a:r>
            <a:r>
              <a:rPr lang="cs-CZ" dirty="0" smtClean="0"/>
              <a:t>ychlostní silnice R6,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Dlouhodobým záměrem je realizace obchvatu města Rakovník, který by odklonil tranzitní dopravu od města. </a:t>
            </a:r>
            <a:r>
              <a:rPr lang="cs-CZ" dirty="0" smtClean="0"/>
              <a:t>, rušení významných vlakových spojů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Zemědělství</a:t>
            </a:r>
            <a:r>
              <a:rPr lang="cs-CZ" baseline="0" dirty="0" smtClean="0"/>
              <a:t> - </a:t>
            </a:r>
            <a:r>
              <a:rPr lang="cs-CZ" dirty="0" smtClean="0"/>
              <a:t>Ubývání pěstitelských ploch chmelnic v regionu. V roce 2006 1830 ha, rok 2013 1489 ha.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Technická</a:t>
            </a:r>
            <a:r>
              <a:rPr lang="cs-CZ" baseline="0" dirty="0" smtClean="0"/>
              <a:t> infrastruktura - k</a:t>
            </a:r>
            <a:r>
              <a:rPr lang="cs-CZ" dirty="0" smtClean="0"/>
              <a:t>oordinovaný</a:t>
            </a:r>
            <a:r>
              <a:rPr lang="cs-CZ" baseline="0" dirty="0" smtClean="0"/>
              <a:t> rozvoj alternativních zdrojů energie a podpora materiálového využití odpadů.</a:t>
            </a:r>
            <a:endParaRPr lang="cs-CZ" dirty="0" smtClean="0"/>
          </a:p>
          <a:p>
            <a:r>
              <a:rPr lang="cs-CZ" dirty="0" smtClean="0"/>
              <a:t>Územní plánování - 68 obcí s platným územním</a:t>
            </a:r>
            <a:r>
              <a:rPr lang="cs-CZ" baseline="0" dirty="0" smtClean="0"/>
              <a:t> plánem, 5 obcí s plánem v přípravě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Městečko,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Příčina,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Řeřichy,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Šípy a Všetaty,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ostatní mají územně plánovací dokument.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Obce, které mají vytvořený strategický plán nebo program rozvoje obce: Nové Strašecí, Mšec, Kolešovice, Rakovník</a:t>
            </a:r>
            <a:endParaRPr lang="cs-CZ" dirty="0" smtClean="0"/>
          </a:p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1407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Vývoj počtu obyvatel Rakovnicka částečně koresponduje s vývojem ve Středočeském kraji, kdy až do roku 2009 dochází k pozvolnému nárůstu počtu obyvatelstva. Avšak od roku 2010 se na území ORP Rakovník počet obyvatel již snižuje. Jde o pokles v řádech desítek i stovek obyvatel, naopak Středočeský kraj si nárůst obyvatelstva udržel. Průměrný věk obyvatel v Rakovnickém regionu k 31. 12. 2012 je 41,4 let. V porovnání s ostatními SO ORP Středočeského kraje se jedná o průměrnou hodnotu.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Tato dvě fakta korespondují s celorepublikovým vývojem obyvatel. 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roce 2012 je poprvé celkový přírůstek na 1000 obyvatel v záporném čísle. Je to výsledek celkově nižšího přirozeného přírůstku obyvatelstva (navzdory vyšší porodnosti) a také zápornou migrací, tedy odlivu občanů mimo region. 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 demografickým vývojem souvisí následnost sociálních služeb a školství.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6062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MŠ</a:t>
            </a:r>
            <a:r>
              <a:rPr lang="cs-CZ" baseline="0" dirty="0" smtClean="0"/>
              <a:t> a ZŠ jsou zřizované obcemi. Krajem pouze gymnázium a školy pro osoby s SVP. Součástí analýzy nebyly střední školy. 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Základní umělecké školy se na Rakovnicku nacházejí dvě, jedna v Novém Strašecí a druhá v Rakovníku. Rakovnická ZUŠ má navíc odloučené pracoviště v obci Šanov a městě Jesenice. V Rakovníku se nachází jediné středisko volného času, a to Dům dětí a mládeže Rakovník. Dle jejich výroční zprávy má navíc odloučené pracoviště v Novém Strašecí. Dobré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rozmístění škol.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1497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Ženy především na prvním stupni a v MŠ.</a:t>
            </a:r>
          </a:p>
          <a:p>
            <a:r>
              <a:rPr lang="cs-CZ" dirty="0" smtClean="0"/>
              <a:t>Unikát svazkové školy a první krůček k</a:t>
            </a:r>
            <a:r>
              <a:rPr lang="cs-CZ" baseline="0" dirty="0" smtClean="0"/>
              <a:t> alternativnímu vzdělávání – Lesní školka.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30761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Kapacita MŠ především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ve městech a větších obcích plně obsazena. V některých i nad rámec kapacity.  V důsledku toho vznik druhé pobočky MŠ na Rudě a v Novém Strašecí. Možnost vzniku nových MŠ ve městech, kam se není možné umístit všechny děti. Otázkou je zřízení podnikových školek. 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Celková kapacita všech základních škol na území ORP Rakovník je z 58% zaplněna. Z toho vyplývá, že počet škol a jejich míst je až nad míru dostačující. Pokud by docházelo k dalšímu úbytku dětí, hrozilo by uzavírání škol z důvodu nedostatku žáků. Vhodným řešením by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bylo vytvoření svazkové školy či svážejícího školního autobusu. 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4001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následujících letech je očekáván ve Středočeském kraji markantní nárůst počtu dětí ve věku 10 - 14 let. Tento jev povede k navýšení počtu žáků základních škol. Vzhledem k tomu, že v roce 2013 je kapacita základních škol na území ORP Rakovník naplněna z 59%, nebude v následujících letech potřeba kapacity škol zvyšovat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měl by </a:t>
            </a:r>
            <a:r>
              <a:rPr lang="cs-CZ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bý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tpočet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škol udržitelný.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 ohledem na meziobecní spolupráci by bylo vhodné na území Rakovnicka podpořit vznik další svazkové školy a tím vyřešit zmiňované problémy s dostupností, nákladovostí provozu a udržitelností škol vůbec. Řešení nezájmu rodičů o dění ve škole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mají dle dotazníkového šetření obce zájem.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 prohloubení jejich zájmu o dění ve škole lze podpořit vytvořením sítě komunitních škol. Nízkoprahové zařízení je součástí návrhů v sociální oblasti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0212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Komunitní plán – plno starostů o něm ani neví.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88902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pPr>
            <a:r>
              <a:rPr lang="cs-CZ" sz="1200" b="0" i="1" u="none" strike="noStrike" baseline="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Financování sociálních služeb vedených v Registru poskytovatelů sociálních služeb. Data byla zjišťována vlastním šetřením. Bohužel ne všechny organizace údaje sdělila. Konkrétně se jedná o Domov Na Zátiší Rakovník, Domov se zvláštním režimem AMLA MATER, o.p.s. a Jiří Brabec, s.r.o. - rodinné služby. Údaje ze zařízení Domov seniorů Nové Strašecí jsou získané z Výroční zprávy 2012. Z tabulky je však zřejmé, že nejvíce financí do zařízeních plyne z příspěvků zřizovatele a úhrad uživatelů. V budoucnu by měli převzít zodpovědnost za financování sociálních služeb kraje, které by finanční prostředky přerozdělovali místo MPSV. 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6766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DF440-97A2-47CD-8CEE-3C31906B48A6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5291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02EB2-3C7D-434C-8367-215074024E09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730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71BA7-D60B-4FB5-960E-B5424FF70EE6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236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02ACF-28AB-4A31-90AA-4B1B9559419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478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C0162-6590-4F14-B1DC-85C2D9C9937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708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948A2-7E3C-43B4-9C94-0EA1FDE6ED4E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110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BB86F-8599-4C44-B977-E0F9876CADB3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9362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22701-B4F9-4904-BD0F-1B61C4D35EF3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306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469CC-C08F-4304-92C7-25DCAA96FB5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65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AF41-5294-48A6-9772-1F871C530378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038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dirty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BCD9E-A07C-4D79-A61B-67FAE84BB892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1095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98866C1D-CE7F-4F54-966F-D80138E678A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093296"/>
            <a:ext cx="3630168" cy="6492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276872"/>
            <a:ext cx="7772400" cy="1037977"/>
          </a:xfrm>
        </p:spPr>
        <p:txBody>
          <a:bodyPr/>
          <a:lstStyle/>
          <a:p>
            <a:pPr eaLnBrk="1" hangingPunct="1"/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Výsledky analýz jednotlivých oblastí</a:t>
            </a:r>
            <a:endParaRPr lang="cs-CZ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59832" y="4221088"/>
            <a:ext cx="5072608" cy="1752600"/>
          </a:xfrm>
        </p:spPr>
        <p:txBody>
          <a:bodyPr/>
          <a:lstStyle/>
          <a:p>
            <a:pPr algn="l" eaLnBrk="1" hangingPunct="1"/>
            <a:r>
              <a:rPr lang="cs-CZ" dirty="0" smtClean="0">
                <a:latin typeface="Calibri" panose="020F0502020204030204" pitchFamily="34" charset="0"/>
              </a:rPr>
              <a:t>Místo: Rakovník</a:t>
            </a:r>
          </a:p>
          <a:p>
            <a:pPr algn="l" eaLnBrk="1" hangingPunct="1"/>
            <a:r>
              <a:rPr lang="cs-CZ" dirty="0" smtClean="0">
                <a:latin typeface="Calibri" panose="020F0502020204030204" pitchFamily="34" charset="0"/>
              </a:rPr>
              <a:t>Dne: 5. </a:t>
            </a:r>
            <a:r>
              <a:rPr lang="cs-CZ" smtClean="0">
                <a:latin typeface="Calibri" panose="020F0502020204030204" pitchFamily="34" charset="0"/>
              </a:rPr>
              <a:t>června </a:t>
            </a:r>
            <a:r>
              <a:rPr lang="cs-CZ" smtClean="0">
                <a:latin typeface="Calibri" panose="020F0502020204030204" pitchFamily="34" charset="0"/>
              </a:rPr>
              <a:t>2014</a:t>
            </a:r>
            <a:endParaRPr lang="cs-CZ" dirty="0" smtClean="0">
              <a:latin typeface="Calibri" panose="020F0502020204030204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14848"/>
            <a:ext cx="1368152" cy="11623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/>
              <a:t>V</a:t>
            </a:r>
            <a:r>
              <a:rPr lang="cs-CZ" dirty="0" smtClean="0"/>
              <a:t>ětší potřeba sociálních služeb pro seniory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Otázka financování sociálních služeb</a:t>
            </a:r>
          </a:p>
          <a:p>
            <a:r>
              <a:rPr lang="cs-CZ" dirty="0" smtClean="0"/>
              <a:t>Rozšíření dobrovolnictví</a:t>
            </a:r>
          </a:p>
          <a:p>
            <a:r>
              <a:rPr lang="cs-CZ" dirty="0" smtClean="0"/>
              <a:t>Vznik nových služeb pro děti a mládež</a:t>
            </a:r>
          </a:p>
          <a:p>
            <a:r>
              <a:rPr lang="cs-CZ" dirty="0" smtClean="0"/>
              <a:t>Pokračování v komunitním plánování sociálních služeb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989" y="706129"/>
            <a:ext cx="911589" cy="77448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712" y="2132856"/>
            <a:ext cx="2352575" cy="119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70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Oblast odpadového hospodářství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Rozdíly mezi městy a malými obcemi</a:t>
            </a:r>
          </a:p>
          <a:p>
            <a:r>
              <a:rPr lang="cs-CZ" dirty="0" smtClean="0"/>
              <a:t>Sběrné dvory</a:t>
            </a:r>
          </a:p>
          <a:p>
            <a:r>
              <a:rPr lang="cs-CZ" dirty="0" smtClean="0"/>
              <a:t>9 svozových </a:t>
            </a:r>
            <a:r>
              <a:rPr lang="cs-CZ" dirty="0"/>
              <a:t>společností (nejčastější Becker Bohemia s.r.o</a:t>
            </a:r>
            <a:r>
              <a:rPr lang="cs-CZ" dirty="0" smtClean="0"/>
              <a:t>.)</a:t>
            </a:r>
          </a:p>
          <a:p>
            <a:pPr lvl="0"/>
            <a:r>
              <a:rPr lang="cs-CZ" dirty="0" smtClean="0"/>
              <a:t>SETRA</a:t>
            </a:r>
            <a:r>
              <a:rPr lang="cs-CZ" dirty="0"/>
              <a:t>, spol. </a:t>
            </a:r>
            <a:r>
              <a:rPr lang="cs-CZ" dirty="0" smtClean="0"/>
              <a:t>s.r.o, Městský </a:t>
            </a:r>
            <a:r>
              <a:rPr lang="cs-CZ" dirty="0"/>
              <a:t>podnik služeb Kladno s.r.o</a:t>
            </a:r>
            <a:r>
              <a:rPr lang="cs-CZ" dirty="0" smtClean="0"/>
              <a:t>., EKOLOGIE </a:t>
            </a:r>
            <a:r>
              <a:rPr lang="cs-CZ" dirty="0"/>
              <a:t>s.r.o</a:t>
            </a:r>
            <a:r>
              <a:rPr lang="cs-CZ" dirty="0" smtClean="0"/>
              <a:t>., bioplynové stanice</a:t>
            </a:r>
          </a:p>
          <a:p>
            <a:pPr lvl="0"/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7001"/>
            <a:ext cx="1578273" cy="157827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5265"/>
            <a:ext cx="1368152" cy="116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47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 smtClean="0"/>
              <a:t>Produkce odpadu v regionu</a:t>
            </a:r>
            <a:endParaRPr lang="cs-CZ" sz="40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Nárůst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/>
              <a:t>C</a:t>
            </a:r>
            <a:r>
              <a:rPr lang="cs-CZ" dirty="0" smtClean="0"/>
              <a:t>elková produkce odpadu</a:t>
            </a:r>
          </a:p>
          <a:p>
            <a:r>
              <a:rPr lang="cs-CZ" dirty="0"/>
              <a:t>P</a:t>
            </a:r>
            <a:r>
              <a:rPr lang="cs-CZ" dirty="0" smtClean="0"/>
              <a:t>rodukce </a:t>
            </a:r>
            <a:r>
              <a:rPr lang="cs-CZ" dirty="0"/>
              <a:t>ostatních odpadů</a:t>
            </a:r>
          </a:p>
          <a:p>
            <a:r>
              <a:rPr lang="cs-CZ" dirty="0"/>
              <a:t>P</a:t>
            </a:r>
            <a:r>
              <a:rPr lang="cs-CZ" dirty="0" smtClean="0"/>
              <a:t>rodukce separovaného odpadu</a:t>
            </a:r>
          </a:p>
          <a:p>
            <a:r>
              <a:rPr lang="cs-CZ" dirty="0"/>
              <a:t>P</a:t>
            </a:r>
            <a:r>
              <a:rPr lang="cs-CZ" dirty="0" smtClean="0"/>
              <a:t>rodukce BRO a BRKO</a:t>
            </a:r>
          </a:p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Klesání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/>
              <a:t>P</a:t>
            </a:r>
            <a:r>
              <a:rPr lang="cs-CZ" dirty="0" smtClean="0"/>
              <a:t>rodukce </a:t>
            </a:r>
            <a:r>
              <a:rPr lang="cs-CZ" dirty="0"/>
              <a:t>nebezpečných odpadů</a:t>
            </a:r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 Kolísání</a:t>
            </a:r>
          </a:p>
          <a:p>
            <a:r>
              <a:rPr lang="cs-CZ" dirty="0"/>
              <a:t>Produkce komunálního a směsného komunálního </a:t>
            </a:r>
            <a:r>
              <a:rPr lang="cs-CZ" dirty="0" smtClean="0"/>
              <a:t>odpadu</a:t>
            </a:r>
            <a:endParaRPr lang="cs-CZ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437" y="5032919"/>
            <a:ext cx="1725588" cy="1647936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67378"/>
            <a:ext cx="1187624" cy="100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63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Nakládání s odpady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" y="1700808"/>
            <a:ext cx="8886825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42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Nízký počet sběrných dvorů </a:t>
            </a:r>
          </a:p>
          <a:p>
            <a:r>
              <a:rPr lang="cs-CZ" dirty="0" smtClean="0"/>
              <a:t>Neexistence zařízení pro nakládání s odpady </a:t>
            </a:r>
          </a:p>
          <a:p>
            <a:r>
              <a:rPr lang="cs-CZ" dirty="0" smtClean="0"/>
              <a:t>Zvyšující se celková produkce odpadu</a:t>
            </a:r>
          </a:p>
          <a:p>
            <a:r>
              <a:rPr lang="cs-CZ" dirty="0" smtClean="0"/>
              <a:t>Nakládání s odpady pouze formou skládkování a materiálového využití</a:t>
            </a:r>
          </a:p>
          <a:p>
            <a:r>
              <a:rPr lang="cs-CZ" dirty="0" smtClean="0"/>
              <a:t>Plány odpadového hospodářství města Rakovník a Nové Strašecí</a:t>
            </a:r>
          </a:p>
          <a:p>
            <a:r>
              <a:rPr lang="cs-CZ" dirty="0" smtClean="0"/>
              <a:t>Rozvoj separace odpadu osvětovou činností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027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Pokračovat budeme v návrhové části analýzy.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Děkuji za pozornost!</a:t>
            </a:r>
            <a:endParaRPr lang="cs-CZ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828" y="2996952"/>
            <a:ext cx="3096344" cy="3096344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980728"/>
            <a:ext cx="1368152" cy="116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22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1958"/>
            <a:ext cx="8229600" cy="4714205"/>
          </a:xfrm>
        </p:spPr>
        <p:txBody>
          <a:bodyPr/>
          <a:lstStyle/>
          <a:p>
            <a:pPr eaLnBrk="1" hangingPunct="1"/>
            <a:r>
              <a:rPr lang="cs-CZ" sz="2000" dirty="0" smtClean="0"/>
              <a:t>Profil území správního obvodu</a:t>
            </a:r>
          </a:p>
          <a:p>
            <a:pPr eaLnBrk="1" hangingPunct="1"/>
            <a:r>
              <a:rPr lang="cs-CZ" sz="2000" dirty="0" smtClean="0"/>
              <a:t>Obyvatelstvo a obce</a:t>
            </a:r>
          </a:p>
          <a:p>
            <a:pPr eaLnBrk="1" hangingPunct="1"/>
            <a:r>
              <a:rPr lang="cs-CZ" sz="2000" dirty="0" smtClean="0"/>
              <a:t>Občanská a technická vybavenost obcí</a:t>
            </a:r>
          </a:p>
          <a:p>
            <a:pPr eaLnBrk="1" hangingPunct="1"/>
            <a:r>
              <a:rPr lang="cs-CZ" sz="2000" dirty="0" smtClean="0"/>
              <a:t>Ekonomická situace území a trh práce</a:t>
            </a:r>
          </a:p>
          <a:p>
            <a:pPr eaLnBrk="1" hangingPunct="1"/>
            <a:r>
              <a:rPr lang="cs-CZ" sz="2000" dirty="0" smtClean="0"/>
              <a:t>Doprava</a:t>
            </a:r>
          </a:p>
          <a:p>
            <a:pPr eaLnBrk="1" hangingPunct="1"/>
            <a:r>
              <a:rPr lang="cs-CZ" sz="2000" dirty="0" smtClean="0"/>
              <a:t>Těžba nerostných surovin, průmyslová výroba, stavebnictví, řemesla a jiné drobné podnikatelské aktivity</a:t>
            </a:r>
          </a:p>
          <a:p>
            <a:pPr lvl="0"/>
            <a:r>
              <a:rPr lang="x-none" sz="2000" dirty="0"/>
              <a:t>Ekologická situace a ochrana životního prostředí, zemědělství a lesnictví</a:t>
            </a:r>
            <a:endParaRPr lang="cs-CZ" sz="2000" dirty="0"/>
          </a:p>
          <a:p>
            <a:pPr eaLnBrk="1" hangingPunct="1"/>
            <a:r>
              <a:rPr lang="cs-CZ" sz="2000" dirty="0" smtClean="0"/>
              <a:t>Technická infrastruktura</a:t>
            </a:r>
          </a:p>
          <a:p>
            <a:pPr lvl="0"/>
            <a:r>
              <a:rPr lang="x-none" sz="2000" dirty="0"/>
              <a:t>Rekreace, památky a cestovní </a:t>
            </a:r>
            <a:r>
              <a:rPr lang="x-none" sz="2000" dirty="0" smtClean="0"/>
              <a:t>ruch</a:t>
            </a:r>
            <a:endParaRPr lang="cs-CZ" sz="2000" dirty="0"/>
          </a:p>
          <a:p>
            <a:pPr lvl="0"/>
            <a:r>
              <a:rPr lang="cs-CZ" sz="2000" dirty="0"/>
              <a:t>Územní plánování obcí a kraje, širší vztahy </a:t>
            </a:r>
            <a:r>
              <a:rPr lang="cs-CZ" sz="2000" dirty="0" smtClean="0"/>
              <a:t>území</a:t>
            </a:r>
          </a:p>
          <a:p>
            <a:pPr lvl="0"/>
            <a:r>
              <a:rPr lang="cs-CZ" sz="2000" dirty="0"/>
              <a:t>Aktéři regionálního rozvoje</a:t>
            </a:r>
            <a:endParaRPr lang="cs-CZ" sz="2000" dirty="0" smtClean="0"/>
          </a:p>
          <a:p>
            <a:pPr eaLnBrk="1" hangingPunct="1"/>
            <a:endParaRPr lang="cs-CZ" sz="2400" dirty="0" smtClean="0"/>
          </a:p>
          <a:p>
            <a:pPr eaLnBrk="1" hangingPunct="1"/>
            <a:endParaRPr lang="cs-CZ" sz="2400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107047" cy="1143000"/>
          </a:xfrm>
        </p:spPr>
        <p:txBody>
          <a:bodyPr/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Základní charakteristika území 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5"/>
            <a:ext cx="1368152" cy="1162373"/>
          </a:xfrm>
          <a:prstGeom prst="rect">
            <a:avLst/>
          </a:prstGeom>
        </p:spPr>
      </p:pic>
      <p:graphicFrame>
        <p:nvGraphicFramePr>
          <p:cNvPr id="7" name="Graf 6"/>
          <p:cNvGraphicFramePr>
            <a:graphicFrameLocks/>
          </p:cNvGraphicFramePr>
          <p:nvPr/>
        </p:nvGraphicFramePr>
        <p:xfrm>
          <a:off x="333375" y="36052125"/>
          <a:ext cx="9039225" cy="3829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 7"/>
          <p:cNvGraphicFramePr>
            <a:graphicFrameLocks/>
          </p:cNvGraphicFramePr>
          <p:nvPr/>
        </p:nvGraphicFramePr>
        <p:xfrm>
          <a:off x="485775" y="36204525"/>
          <a:ext cx="9039225" cy="3829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" name="Obrázek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411958"/>
            <a:ext cx="2442177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12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r>
              <a:rPr lang="cs-CZ" sz="2400" dirty="0" smtClean="0"/>
              <a:t>Celkový počet obyvatel území od roku 2010 klesá</a:t>
            </a:r>
          </a:p>
          <a:p>
            <a:r>
              <a:rPr lang="cs-CZ" sz="2400" dirty="0" smtClean="0"/>
              <a:t>Narůstá počet osob starších 65 let (9209) </a:t>
            </a:r>
            <a:r>
              <a:rPr lang="cs-CZ" sz="2400" dirty="0" smtClean="0">
                <a:latin typeface="Calibri" panose="020F0502020204030204" pitchFamily="34" charset="0"/>
              </a:rPr>
              <a:t>→ </a:t>
            </a:r>
            <a:r>
              <a:rPr lang="cs-CZ" sz="2400" dirty="0" smtClean="0"/>
              <a:t>zvyšuje se průměrný věk (41,4) a index stáří (115,3)</a:t>
            </a:r>
          </a:p>
          <a:p>
            <a:r>
              <a:rPr lang="cs-CZ" sz="2400" dirty="0" smtClean="0"/>
              <a:t>Celková migrace byla v roce 2012 poprvé mínusová</a:t>
            </a:r>
          </a:p>
          <a:p>
            <a:endParaRPr lang="cs-CZ" sz="2800" dirty="0" smtClean="0"/>
          </a:p>
          <a:p>
            <a:endParaRPr lang="cs-CZ" sz="2800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107047" cy="1143000"/>
          </a:xfrm>
        </p:spPr>
        <p:txBody>
          <a:bodyPr/>
          <a:lstStyle/>
          <a:p>
            <a:pPr eaLnBrk="1" hangingPunct="1"/>
            <a:r>
              <a:rPr lang="cs-CZ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Demografický vývoj obyvatel na území Rakovnicka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5"/>
            <a:ext cx="1368152" cy="1162373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723" y="3337206"/>
            <a:ext cx="4469482" cy="278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11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Oblast školního a předškolního vzdělávání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sz="2400" dirty="0" smtClean="0"/>
              <a:t>45 mateřských škol</a:t>
            </a:r>
          </a:p>
          <a:p>
            <a:r>
              <a:rPr lang="cs-CZ" sz="2400" dirty="0" smtClean="0"/>
              <a:t>26 základních škol</a:t>
            </a:r>
          </a:p>
          <a:p>
            <a:r>
              <a:rPr lang="cs-CZ" sz="2400" dirty="0" smtClean="0"/>
              <a:t>2 školy pro osoby se speciálními vzdělávacími potřebami</a:t>
            </a:r>
          </a:p>
          <a:p>
            <a:r>
              <a:rPr lang="cs-CZ" sz="2400" dirty="0" smtClean="0"/>
              <a:t>1 gymnázium nahrazující část povinné školní docházky</a:t>
            </a:r>
          </a:p>
          <a:p>
            <a:r>
              <a:rPr lang="cs-CZ" sz="2400" dirty="0" smtClean="0"/>
              <a:t>2 základní umělecké školy</a:t>
            </a:r>
          </a:p>
          <a:p>
            <a:r>
              <a:rPr lang="cs-CZ" sz="2400" dirty="0" smtClean="0"/>
              <a:t>1 registrované středisko volného času</a:t>
            </a: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704" y="1772816"/>
            <a:ext cx="4674096" cy="3505572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062989"/>
            <a:ext cx="1368152" cy="11623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430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r>
              <a:rPr lang="cs-CZ" dirty="0" smtClean="0"/>
              <a:t>77% sloučených škol (MŠ+ZŠ)</a:t>
            </a:r>
          </a:p>
          <a:p>
            <a:pPr eaLnBrk="1" hangingPunct="1"/>
            <a:r>
              <a:rPr lang="cs-CZ" dirty="0" smtClean="0"/>
              <a:t>38% základních škol zřizovaných obcí je neúplných</a:t>
            </a:r>
          </a:p>
          <a:p>
            <a:pPr eaLnBrk="1" hangingPunct="1"/>
            <a:r>
              <a:rPr lang="cs-CZ" dirty="0" smtClean="0"/>
              <a:t>57% škol je malotřídních</a:t>
            </a:r>
          </a:p>
          <a:p>
            <a:pPr eaLnBrk="1" hangingPunct="1"/>
            <a:r>
              <a:rPr lang="cs-CZ" dirty="0" smtClean="0"/>
              <a:t>Při všech školách školní družiny či kluby a dostatek školních jídelen (35)</a:t>
            </a:r>
          </a:p>
          <a:p>
            <a:r>
              <a:rPr lang="cs-CZ" dirty="0"/>
              <a:t>Převažující </a:t>
            </a:r>
            <a:r>
              <a:rPr lang="cs-CZ" dirty="0" smtClean="0"/>
              <a:t>ženy jako vyučující</a:t>
            </a:r>
          </a:p>
          <a:p>
            <a:r>
              <a:rPr lang="cs-CZ" dirty="0" smtClean="0"/>
              <a:t>Svazková škola </a:t>
            </a:r>
            <a:r>
              <a:rPr lang="cs-CZ" dirty="0"/>
              <a:t>Základní škola a Mateřská škola Bez </a:t>
            </a:r>
            <a:r>
              <a:rPr lang="cs-CZ" dirty="0" smtClean="0"/>
              <a:t>hranic</a:t>
            </a:r>
          </a:p>
          <a:p>
            <a:r>
              <a:rPr lang="cs-CZ" dirty="0"/>
              <a:t>Lesní mateřská škola s názvem Dětský klubík </a:t>
            </a:r>
            <a:r>
              <a:rPr lang="cs-CZ" dirty="0" smtClean="0"/>
              <a:t>Mája</a:t>
            </a:r>
          </a:p>
          <a:p>
            <a:pPr eaLnBrk="1" hangingPunct="1"/>
            <a:endParaRPr lang="cs-CZ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107047" cy="1143000"/>
          </a:xfrm>
        </p:spPr>
        <p:txBody>
          <a:bodyPr/>
          <a:lstStyle/>
          <a:p>
            <a:pPr eaLnBrk="1" hangingPunct="1"/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Zajímavosti z regionálního školství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5"/>
            <a:ext cx="1368152" cy="116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44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Kapacity škol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2174875"/>
            <a:ext cx="4040188" cy="3951288"/>
          </a:xfrm>
        </p:spPr>
        <p:txBody>
          <a:bodyPr/>
          <a:lstStyle/>
          <a:p>
            <a:pPr marL="0" indent="0" eaLnBrk="1" hangingPunct="1">
              <a:buNone/>
            </a:pPr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</p:txBody>
      </p:sp>
      <p:sp>
        <p:nvSpPr>
          <p:cNvPr id="3" name="Zástupný symbol pro text 2"/>
          <p:cNvSpPr>
            <a:spLocks noGrp="1"/>
          </p:cNvSpPr>
          <p:nvPr>
            <p:ph sz="quarter" idx="4294967295"/>
          </p:nvPr>
        </p:nvSpPr>
        <p:spPr>
          <a:xfrm>
            <a:off x="5102225" y="2174875"/>
            <a:ext cx="4041775" cy="3951288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5"/>
            <a:ext cx="1368152" cy="1162373"/>
          </a:xfrm>
          <a:prstGeom prst="rect">
            <a:avLst/>
          </a:prstGeom>
        </p:spPr>
      </p:pic>
      <p:graphicFrame>
        <p:nvGraphicFramePr>
          <p:cNvPr id="13" name="Graf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11598"/>
              </p:ext>
            </p:extLst>
          </p:nvPr>
        </p:nvGraphicFramePr>
        <p:xfrm>
          <a:off x="4178154" y="2996952"/>
          <a:ext cx="4773115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5133216"/>
              </p:ext>
            </p:extLst>
          </p:nvPr>
        </p:nvGraphicFramePr>
        <p:xfrm>
          <a:off x="179512" y="141195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92878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dpis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Nízký počet žáků základních škol</a:t>
            </a:r>
          </a:p>
          <a:p>
            <a:r>
              <a:rPr lang="cs-CZ" dirty="0" smtClean="0"/>
              <a:t>Vysoká naplněnost kapacit MŠ</a:t>
            </a:r>
          </a:p>
          <a:p>
            <a:r>
              <a:rPr lang="cs-CZ" dirty="0"/>
              <a:t>Udržitelnost současného stavu ZŠ s ohledem na demografický </a:t>
            </a:r>
            <a:r>
              <a:rPr lang="cs-CZ" dirty="0" smtClean="0"/>
              <a:t>vývoj</a:t>
            </a:r>
          </a:p>
          <a:p>
            <a:r>
              <a:rPr lang="cs-CZ" dirty="0" smtClean="0"/>
              <a:t>Školy pro žáky se SVP dostačující a na vysoké úrovni</a:t>
            </a:r>
            <a:endParaRPr lang="cs-CZ" dirty="0"/>
          </a:p>
          <a:p>
            <a:r>
              <a:rPr lang="cs-CZ" dirty="0"/>
              <a:t>Vhodné podmínky na vytvoření další svazkové </a:t>
            </a:r>
            <a:r>
              <a:rPr lang="cs-CZ" dirty="0" smtClean="0"/>
              <a:t>školy</a:t>
            </a:r>
          </a:p>
          <a:p>
            <a:r>
              <a:rPr lang="cs-CZ" dirty="0" smtClean="0"/>
              <a:t>Chybějící </a:t>
            </a:r>
            <a:r>
              <a:rPr lang="cs-CZ" dirty="0"/>
              <a:t>alternativní </a:t>
            </a:r>
            <a:r>
              <a:rPr lang="cs-CZ" dirty="0" smtClean="0"/>
              <a:t>výuka</a:t>
            </a:r>
          </a:p>
          <a:p>
            <a:r>
              <a:rPr lang="cs-CZ" dirty="0" smtClean="0"/>
              <a:t>Potřeba prohloubení zájmu rodičů o dění ve škole</a:t>
            </a:r>
          </a:p>
          <a:p>
            <a:r>
              <a:rPr lang="cs-CZ" dirty="0" smtClean="0"/>
              <a:t>Nedostatek volnočasových zařízení</a:t>
            </a:r>
          </a:p>
        </p:txBody>
      </p:sp>
      <p:pic>
        <p:nvPicPr>
          <p:cNvPr id="21" name="Obrázek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149077"/>
            <a:ext cx="793653" cy="67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44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Oblast sociálních služeb</a:t>
            </a:r>
            <a:endParaRPr lang="cs-CZ" dirty="0"/>
          </a:p>
        </p:txBody>
      </p:sp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28 zařízení sociálních služeb (20 registrovaných)</a:t>
            </a:r>
          </a:p>
          <a:p>
            <a:r>
              <a:rPr lang="cs-CZ" sz="2400" dirty="0"/>
              <a:t>6 zřizovaných krajem, 3 obcemi, jiné právní formy (o.p.s., sdružení, </a:t>
            </a:r>
            <a:r>
              <a:rPr lang="cs-CZ" sz="2400" dirty="0" smtClean="0"/>
              <a:t>s.r.o., </a:t>
            </a:r>
            <a:r>
              <a:rPr lang="cs-CZ" sz="2400" dirty="0"/>
              <a:t>nadační fond) </a:t>
            </a:r>
            <a:endParaRPr lang="cs-CZ" sz="2400" dirty="0" smtClean="0"/>
          </a:p>
          <a:p>
            <a:r>
              <a:rPr lang="cs-CZ" sz="2400" dirty="0" smtClean="0"/>
              <a:t>Nejvíce služeb pro </a:t>
            </a:r>
            <a:r>
              <a:rPr lang="cs-CZ" sz="2400" dirty="0"/>
              <a:t>seniory a osoby se </a:t>
            </a:r>
          </a:p>
          <a:p>
            <a:pPr marL="0" indent="0">
              <a:buNone/>
            </a:pPr>
            <a:r>
              <a:rPr lang="cs-CZ" sz="2400" dirty="0"/>
              <a:t>zdravotním </a:t>
            </a:r>
            <a:r>
              <a:rPr lang="cs-CZ" sz="2400" dirty="0" smtClean="0"/>
              <a:t>postižením</a:t>
            </a:r>
          </a:p>
          <a:p>
            <a:r>
              <a:rPr lang="cs-CZ" sz="2400" dirty="0" smtClean="0"/>
              <a:t>Komunitní plánování sociálních služeb na Rakovnicku  2010 - 2014</a:t>
            </a: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046" y="4303955"/>
            <a:ext cx="1395785" cy="1187219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986" y="1279687"/>
            <a:ext cx="1367125" cy="1075267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738" y="5013529"/>
            <a:ext cx="1450504" cy="1456951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169" y="4764740"/>
            <a:ext cx="1428750" cy="108585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103" y="2845862"/>
            <a:ext cx="1438275" cy="723900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65" y="5307665"/>
            <a:ext cx="2773680" cy="86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68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 smtClean="0"/>
              <a:t>Financování sociálních služeb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endParaRPr lang="cs-CZ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405" y="264951"/>
            <a:ext cx="1368152" cy="1162373"/>
          </a:xfrm>
          <a:prstGeom prst="rect">
            <a:avLst/>
          </a:prstGeom>
        </p:spPr>
      </p:pic>
      <p:graphicFrame>
        <p:nvGraphicFramePr>
          <p:cNvPr id="11" name="Graf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5646540"/>
              </p:ext>
            </p:extLst>
          </p:nvPr>
        </p:nvGraphicFramePr>
        <p:xfrm>
          <a:off x="251519" y="1628552"/>
          <a:ext cx="8800079" cy="4497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8344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MOS_sablona_prezentace-V2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PMOS_sablona_prezentace-V2</Template>
  <TotalTime>1754</TotalTime>
  <Words>1632</Words>
  <Application>Microsoft Office PowerPoint</Application>
  <PresentationFormat>Předvádění na obrazovce (4:3)</PresentationFormat>
  <Paragraphs>142</Paragraphs>
  <Slides>15</Slides>
  <Notes>15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8" baseType="lpstr">
      <vt:lpstr>Arial</vt:lpstr>
      <vt:lpstr>Calibri</vt:lpstr>
      <vt:lpstr>PMOS_sablona_prezentace-V2</vt:lpstr>
      <vt:lpstr>Výsledky analýz jednotlivých oblastí</vt:lpstr>
      <vt:lpstr>Základní charakteristika území </vt:lpstr>
      <vt:lpstr>Demografický vývoj obyvatel na území Rakovnicka</vt:lpstr>
      <vt:lpstr>Oblast školního a předškolního vzdělávání</vt:lpstr>
      <vt:lpstr>Zajímavosti z regionálního školství</vt:lpstr>
      <vt:lpstr>Kapacity škol</vt:lpstr>
      <vt:lpstr>Shrnutí</vt:lpstr>
      <vt:lpstr>Oblast sociálních služeb</vt:lpstr>
      <vt:lpstr>Financování sociálních služeb</vt:lpstr>
      <vt:lpstr>Shrnutí</vt:lpstr>
      <vt:lpstr>Oblast odpadového hospodářství</vt:lpstr>
      <vt:lpstr>Produkce odpadu v regionu</vt:lpstr>
      <vt:lpstr>Nakládání s odpady</vt:lpstr>
      <vt:lpstr>Shrnutí</vt:lpstr>
      <vt:lpstr>  Pokračovat budeme v návrhové části analýzy.  Děkuji za pozornost!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admin</dc:creator>
  <cp:lastModifiedBy>Linda</cp:lastModifiedBy>
  <cp:revision>118</cp:revision>
  <cp:lastPrinted>2014-06-03T14:38:22Z</cp:lastPrinted>
  <dcterms:created xsi:type="dcterms:W3CDTF">2013-12-04T22:51:05Z</dcterms:created>
  <dcterms:modified xsi:type="dcterms:W3CDTF">2014-06-05T10:59:08Z</dcterms:modified>
</cp:coreProperties>
</file>