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9" r:id="rId3"/>
    <p:sldId id="273" r:id="rId4"/>
    <p:sldId id="267" r:id="rId5"/>
    <p:sldId id="266" r:id="rId6"/>
    <p:sldId id="268" r:id="rId7"/>
    <p:sldId id="257" r:id="rId8"/>
    <p:sldId id="259" r:id="rId9"/>
    <p:sldId id="263" r:id="rId10"/>
    <p:sldId id="271" r:id="rId11"/>
    <p:sldId id="272" r:id="rId12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66"/>
    <a:srgbClr val="FF9933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1" autoAdjust="0"/>
    <p:restoredTop sz="84560" autoAdjust="0"/>
  </p:normalViewPr>
  <p:slideViewPr>
    <p:cSldViewPr>
      <p:cViewPr varScale="1">
        <p:scale>
          <a:sx n="67" d="100"/>
          <a:sy n="67" d="100"/>
        </p:scale>
        <p:origin x="147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92E372-8969-41EF-A78D-1135C6A35E97}" type="datetimeFigureOut">
              <a:rPr lang="cs-CZ" smtClean="0"/>
              <a:t>5.6.2014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FCC085-9121-4ED2-A88F-FA9F07B972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6819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Přivítat, představit SMO</a:t>
            </a:r>
            <a:r>
              <a:rPr lang="cs-CZ" baseline="0" dirty="0" smtClean="0"/>
              <a:t> </a:t>
            </a:r>
            <a:r>
              <a:rPr lang="cs-CZ" baseline="0" dirty="0" err="1" smtClean="0"/>
              <a:t>čr</a:t>
            </a:r>
            <a:r>
              <a:rPr lang="cs-CZ" baseline="0" dirty="0" smtClean="0"/>
              <a:t>, motivující starosty a také realizační tým. </a:t>
            </a:r>
          </a:p>
          <a:p>
            <a:r>
              <a:rPr lang="cs-CZ" baseline="0" dirty="0" smtClean="0"/>
              <a:t>Program: informace o projektu, průběh a vyhodnocení dosavadních prací na projektu, výsledky dotazníků s ohledem na další vývoj meziobecní spolupráce v regionu,,  - výsledky analýzy MOS a návrhy na její možné prohloubení, výsledky analýzy 3 oblastí, - Patricie Kovářová – PŘESTÁVKA , venkovní posezení představení variantních řešení, příklady dobré praxe a diskuse nad řešeními, stanovení dalšího postupu. Výsledky jednání budou mít doporučující charakter pro orgány SMOR.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C085-9121-4ED2-A88F-FA9F07B9721F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843568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cs-CZ" dirty="0" smtClean="0"/>
              <a:t>Řešení zapojení</a:t>
            </a:r>
            <a:r>
              <a:rPr lang="cs-CZ" baseline="0" dirty="0" smtClean="0"/>
              <a:t> problematických regionů a obcí</a:t>
            </a:r>
          </a:p>
          <a:p>
            <a:pPr marL="171450" indent="-171450">
              <a:buFontTx/>
              <a:buChar char="-"/>
            </a:pPr>
            <a:r>
              <a:rPr lang="cs-CZ" baseline="0" dirty="0" smtClean="0"/>
              <a:t>Účast na vlastních jednání zastupitelstev, rady, DSO kde jsou členy, a dalších o</a:t>
            </a:r>
          </a:p>
          <a:p>
            <a:pPr marL="171450" indent="-171450">
              <a:buFontTx/>
              <a:buChar char="-"/>
            </a:pPr>
            <a:r>
              <a:rPr lang="cs-CZ" baseline="0" dirty="0" smtClean="0"/>
              <a:t>Zprostředkování kontaktů s odborníky z regionu, poskytnutí dat</a:t>
            </a:r>
          </a:p>
          <a:p>
            <a:pPr marL="171450" indent="-171450">
              <a:buFontTx/>
              <a:buChar char="-"/>
            </a:pPr>
            <a:r>
              <a:rPr lang="cs-CZ" baseline="0" dirty="0" smtClean="0"/>
              <a:t>Konzultace k výstupům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C085-9121-4ED2-A88F-FA9F07B9721F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00471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C085-9121-4ED2-A88F-FA9F07B9721F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6983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Doporučuji pročíst stránky </a:t>
            </a:r>
            <a:r>
              <a:rPr lang="cs-CZ" sz="20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www.obcesobe.cz</a:t>
            </a:r>
            <a:r>
              <a:rPr lang="cs-CZ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</a:t>
            </a:r>
            <a:r>
              <a:rPr lang="cs-CZ" sz="14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kde naleznete mnoho příkladů dobré praxe, ale stejně tak i u nás v regionu!</a:t>
            </a:r>
          </a:p>
          <a:p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C085-9121-4ED2-A88F-FA9F07B9721F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50529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cílem je vytvořit podmínky pro dlouhodobý rozvoj meziobecní spolupráce v ČR</a:t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cílem je vytvořit podmínky pro dlouhodobý rozvoj meziobecní spolupráce v ČR, zahraniční zkušenosti jednoznačně prokazují, že spojení sil umožní zkvalitnit a zefektivnit veřejné služby, a tím získat pro obce a města další finanční prostředky pro jejich rozvoj. </a:t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za výrazné podpory motivujících starostů z daného území a metodické podpory ze strany Svazu, umožní vytvořit ucelené materiály za jednotlivá území. Ty se stanou podkladem pro diskusi zástupců obcí</a:t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Z dlouhodobého hlediska chceme docílit podpory státu pro meziobecní spolupráci. Stát by měl výrazně finančně podporovat obce, které budou spolupracovat v území na zajištění svých zákonných kompetencí.</a:t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C085-9121-4ED2-A88F-FA9F07B9721F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31215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C085-9121-4ED2-A88F-FA9F07B9721F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38771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185 jedná se ještě</a:t>
            </a:r>
            <a:r>
              <a:rPr lang="cs-CZ" baseline="0" dirty="0" smtClean="0"/>
              <a:t> Brno, Plzeň, Liberec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C085-9121-4ED2-A88F-FA9F07B9721F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36803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Výstupy projektu budou sloužit jako podklady k argumentaci pro</a:t>
            </a:r>
            <a:r>
              <a:rPr lang="cs-CZ" baseline="0" dirty="0" smtClean="0"/>
              <a:t> podporu MOS , dále dalším úřadům a orgánům – jednotlivým ministerstvům a krajům</a:t>
            </a:r>
          </a:p>
          <a:p>
            <a:r>
              <a:rPr lang="cs-CZ" baseline="0" dirty="0" smtClean="0"/>
              <a:t>. Analýzy a strategie pro celé území podle daných 3 oblastí, a volitelnou oblast -&gt; výstupy budou realizovatelné prostřednictvím MOS</a:t>
            </a:r>
          </a:p>
          <a:p>
            <a:r>
              <a:rPr lang="cs-CZ" baseline="0" dirty="0" smtClean="0"/>
              <a:t>- Transformace nebo utvoření nového DSO pro celé území ORP, tedy svazek, který bude svým profesionálním aparátem zabezpečovat služby všem obcím z území, nastavení činností a podmínek za podpory právního týmu SMO ČR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C085-9121-4ED2-A88F-FA9F07B9721F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44784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Dát slovo motivujícím starostům!!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Zkvalitnit a zefektivnit veřejné služby, zlepšit a zjednodušit život občanům našich</a:t>
            </a:r>
            <a:r>
              <a:rPr lang="cs-CZ" baseline="0" dirty="0" smtClean="0"/>
              <a:t> obcí a měst, udržet efektivní veřejnou správu co nejblíže občanům a zabránit s konečnou platností diskusím o administrativním snižováním počtů obcí . 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Výhodou tohoto řešení je poté zachování stávající sídelní struktury včetně všech kompetencí jednotlivých obcí a zároveň snížení finanční náročnosti poskytování veřejných služeb při rozšíření možností jejich zkvalitnění. Zachována tak zůstane dostupnost veřejných služeb z pohledu občanů, blízký vztah občana a místní samosprávy a ochrana zájmů malých sídel v nezávislosti na sídlech větších.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C085-9121-4ED2-A88F-FA9F07B9721F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71608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Co jsme stačili pr</a:t>
            </a:r>
            <a:r>
              <a:rPr lang="cs-CZ" baseline="0" dirty="0" smtClean="0"/>
              <a:t>o MOS udělat. Osobní setkání, prezentace projektu, uveřejnění článku v Raportu, šíření povědomí o projektu. Sbíráme data do analýzy od Vás z externích zdrojů jako </a:t>
            </a:r>
            <a:r>
              <a:rPr lang="cs-CZ" baseline="0" dirty="0" err="1" smtClean="0"/>
              <a:t>Měú</a:t>
            </a:r>
            <a:r>
              <a:rPr lang="cs-CZ" baseline="0" dirty="0" smtClean="0"/>
              <a:t>, kraj, odborné instituce. Obtěžujeme Vás s dotazníky ;-) setkáváme se s vámi osobně, telefonicky Vás zpovídáme, posíláme elektronicky tabulky a dotazníky, případně i vytištěné.  Setkáváme se s odborníky na jednotlivé oblasti: Sociální služby, předškolní a školní vzdělávání a odpadové hospodářství. Zosnovali jsem veřejně/neveřejnou volbu volitelného tématu a nyní se nastavuje úzká spolupráce se VSOR. 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C085-9121-4ED2-A88F-FA9F07B9721F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60625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- Oslovení všech</a:t>
            </a:r>
            <a:r>
              <a:rPr lang="cs-CZ" baseline="0" dirty="0" smtClean="0"/>
              <a:t> obcí ORP – telefonicky, emailem i osobně – výsledky zapojení obcí do Dotazníků obou…</a:t>
            </a:r>
          </a:p>
          <a:p>
            <a:r>
              <a:rPr lang="cs-CZ" dirty="0" smtClean="0"/>
              <a:t>- Aktuality, informace</a:t>
            </a:r>
            <a:r>
              <a:rPr lang="cs-CZ" baseline="0" dirty="0" smtClean="0"/>
              <a:t> o projektu, RT a výstupy projektu + v místních tisku, webové stránky, informační emaily, </a:t>
            </a:r>
          </a:p>
          <a:p>
            <a:r>
              <a:rPr lang="cs-CZ" baseline="0" dirty="0" smtClean="0"/>
              <a:t>- Vysvětlení, informace o projektu, aktivizace zástupců obcí</a:t>
            </a:r>
          </a:p>
          <a:p>
            <a:r>
              <a:rPr lang="cs-CZ" baseline="0" dirty="0" smtClean="0"/>
              <a:t>- Zpracování analýzy území – obecně, v oblasti sociálních služeb, předškolního a školního vzdělávání, odpadovém hospodářství.</a:t>
            </a:r>
          </a:p>
          <a:p>
            <a:r>
              <a:rPr lang="cs-CZ" baseline="0" dirty="0" smtClean="0"/>
              <a:t>- 31.3. výběr volitelného tématu na základě frekventovaných odpovědí z dotazníků č. 1 – Rozvoj infrastruktury vodovodů a kanalizace na Rakovnicku</a:t>
            </a:r>
          </a:p>
          <a:p>
            <a:endParaRPr lang="cs-CZ" baseline="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C085-9121-4ED2-A88F-FA9F07B9721F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4986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8DF440-97A2-47CD-8CEE-3C31906B48A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2913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02EB2-3C7D-434C-8367-215074024E0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7309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71BA7-D60B-4FB5-960E-B5424FF70EE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2364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E02ACF-28AB-4A31-90AA-4B1B9559419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4785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3C0162-6590-4F14-B1DC-85C2D9C993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7082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B948A2-7E3C-43B4-9C94-0EA1FDE6ED4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1105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7BB86F-8599-4C44-B977-E0F9876CADB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3627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B22701-B4F9-4904-BD0F-1B61C4D35EF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3067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469CC-C08F-4304-92C7-25DCAA96FB5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651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AAF41-5294-48A6-9772-1F871C53037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0386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BCD9E-A07C-4D79-A61B-67FAE84BB89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1095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dirty="0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fld id="{98866C1D-CE7F-4F54-966F-D80138E678A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6093296"/>
            <a:ext cx="3630168" cy="6492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2276872"/>
            <a:ext cx="7772400" cy="1037977"/>
          </a:xfrm>
        </p:spPr>
        <p:txBody>
          <a:bodyPr/>
          <a:lstStyle/>
          <a:p>
            <a:pPr eaLnBrk="1" hangingPunct="1"/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1. oficiální setkání představitelů obcí v </a:t>
            </a:r>
            <a:r>
              <a:rPr lang="cs-CZ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ú</a:t>
            </a:r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zemním obvodu ORP Rakovník</a:t>
            </a:r>
            <a:endParaRPr lang="cs-CZ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59832" y="4221088"/>
            <a:ext cx="5072608" cy="1752600"/>
          </a:xfrm>
        </p:spPr>
        <p:txBody>
          <a:bodyPr/>
          <a:lstStyle/>
          <a:p>
            <a:pPr algn="l" eaLnBrk="1" hangingPunct="1"/>
            <a:r>
              <a:rPr lang="cs-CZ" dirty="0" smtClean="0">
                <a:latin typeface="Calibri" panose="020F0502020204030204" pitchFamily="34" charset="0"/>
              </a:rPr>
              <a:t>Místo: Rakovník</a:t>
            </a:r>
          </a:p>
          <a:p>
            <a:pPr algn="l" eaLnBrk="1" hangingPunct="1"/>
            <a:r>
              <a:rPr lang="cs-CZ" dirty="0" smtClean="0">
                <a:latin typeface="Calibri" panose="020F0502020204030204" pitchFamily="34" charset="0"/>
              </a:rPr>
              <a:t>Dne: 5. </a:t>
            </a:r>
            <a:r>
              <a:rPr lang="cs-CZ" smtClean="0">
                <a:latin typeface="Calibri" panose="020F0502020204030204" pitchFamily="34" charset="0"/>
              </a:rPr>
              <a:t>června </a:t>
            </a:r>
            <a:r>
              <a:rPr lang="cs-CZ" smtClean="0">
                <a:latin typeface="Calibri" panose="020F0502020204030204" pitchFamily="34" charset="0"/>
              </a:rPr>
              <a:t>2014</a:t>
            </a:r>
            <a:endParaRPr lang="cs-CZ" dirty="0" smtClean="0">
              <a:latin typeface="Calibri" panose="020F0502020204030204" pitchFamily="34" charset="0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8364" y="4221088"/>
            <a:ext cx="1368152" cy="116237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0189" y="141195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cs-CZ" b="1" dirty="0" smtClean="0"/>
              <a:t>Motivující starostové:</a:t>
            </a:r>
          </a:p>
          <a:p>
            <a:r>
              <a:rPr lang="cs-CZ" sz="3000" dirty="0" smtClean="0"/>
              <a:t>Iniciace </a:t>
            </a:r>
            <a:r>
              <a:rPr lang="cs-CZ" sz="3000" dirty="0"/>
              <a:t>rozhovorů se zástupci nespolupracujících obcí</a:t>
            </a:r>
          </a:p>
          <a:p>
            <a:r>
              <a:rPr lang="cs-CZ" sz="3000" dirty="0"/>
              <a:t>Osobní účast na jednáních SMOR, SPDO</a:t>
            </a:r>
            <a:r>
              <a:rPr lang="cs-CZ" sz="3000" dirty="0" smtClean="0"/>
              <a:t>, VSOR, </a:t>
            </a:r>
            <a:r>
              <a:rPr lang="cs-CZ" sz="3000" dirty="0"/>
              <a:t>mikroregionů, dalších </a:t>
            </a:r>
            <a:r>
              <a:rPr lang="cs-CZ" sz="3000" dirty="0" smtClean="0"/>
              <a:t>oficiálních i neoficiálních setkání</a:t>
            </a:r>
          </a:p>
          <a:p>
            <a:r>
              <a:rPr lang="cs-CZ" sz="3000" dirty="0" smtClean="0"/>
              <a:t>Zprostředkování kontaktů a vstupních dat pro analýzu území</a:t>
            </a:r>
          </a:p>
          <a:p>
            <a:r>
              <a:rPr lang="cs-CZ" sz="3000" dirty="0" smtClean="0"/>
              <a:t>Konzultace výstupů analýzy a strategie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107047" cy="1143000"/>
          </a:xfrm>
        </p:spPr>
        <p:txBody>
          <a:bodyPr/>
          <a:lstStyle/>
          <a:p>
            <a:r>
              <a:rPr lang="cs-CZ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Jak (spolu)pracujeme </a:t>
            </a:r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901" y="249585"/>
            <a:ext cx="1368152" cy="1162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30141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www.aira.cz/img/fotky/onlinemarketing/analyza-web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9102" y="2204864"/>
            <a:ext cx="1464898" cy="1927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carni.cz/files/2013/07/audit-analyz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900" y="4509120"/>
            <a:ext cx="3238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600200"/>
            <a:ext cx="8229600" cy="4853136"/>
          </a:xfrm>
        </p:spPr>
        <p:txBody>
          <a:bodyPr/>
          <a:lstStyle/>
          <a:p>
            <a:pPr eaLnBrk="1" hangingPunct="1"/>
            <a:r>
              <a:rPr lang="cs-CZ" sz="3000" dirty="0" smtClean="0"/>
              <a:t>Výsledky Dotazníkových šetření č. 1 a č.2 </a:t>
            </a:r>
          </a:p>
          <a:p>
            <a:pPr lvl="1"/>
            <a:r>
              <a:rPr lang="cs-CZ" sz="3000" dirty="0" smtClean="0"/>
              <a:t>Zhodnocení fungování MOS v regionu</a:t>
            </a:r>
          </a:p>
          <a:p>
            <a:pPr lvl="1"/>
            <a:r>
              <a:rPr lang="cs-CZ" sz="3000" dirty="0" smtClean="0"/>
              <a:t>Podmínky pro efektivní fungování MOS</a:t>
            </a:r>
          </a:p>
          <a:p>
            <a:pPr marL="457200" lvl="1" indent="0">
              <a:buNone/>
            </a:pPr>
            <a:endParaRPr lang="cs-CZ" sz="3000" dirty="0" smtClean="0"/>
          </a:p>
          <a:p>
            <a:r>
              <a:rPr lang="cs-CZ" sz="3000" dirty="0" smtClean="0"/>
              <a:t>Výsledky Analýz jednotlivých oblastí</a:t>
            </a:r>
          </a:p>
          <a:p>
            <a:pPr lvl="1"/>
            <a:r>
              <a:rPr lang="cs-CZ" sz="3000" dirty="0" smtClean="0"/>
              <a:t>Sociální oblast</a:t>
            </a:r>
          </a:p>
          <a:p>
            <a:pPr lvl="1"/>
            <a:r>
              <a:rPr lang="cs-CZ" sz="3000" dirty="0" smtClean="0"/>
              <a:t>Předškolní a školní vzdělávání</a:t>
            </a:r>
          </a:p>
          <a:p>
            <a:pPr lvl="1"/>
            <a:r>
              <a:rPr lang="cs-CZ" sz="3000" dirty="0" smtClean="0"/>
              <a:t>Odpadové hospodářství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107047" cy="1143000"/>
          </a:xfrm>
        </p:spPr>
        <p:txBody>
          <a:bodyPr/>
          <a:lstStyle/>
          <a:p>
            <a:pPr eaLnBrk="1" hangingPunct="1"/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Prezentované výstupy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901" y="249585"/>
            <a:ext cx="1368152" cy="1162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85204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dirty="0" smtClean="0"/>
              <a:t>Podpora meziobecní spolupráce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752"/>
            <a:ext cx="8435280" cy="5184575"/>
          </a:xfrm>
          <a:solidFill>
            <a:schemeClr val="bg1"/>
          </a:solidFill>
        </p:spPr>
        <p:txBody>
          <a:bodyPr/>
          <a:lstStyle/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r>
              <a:rPr lang="cs-CZ" sz="2800" u="sng" dirty="0" smtClean="0"/>
              <a:t>Odůvodnění projektu:</a:t>
            </a:r>
          </a:p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cs-CZ" sz="2800" dirty="0" smtClean="0"/>
              <a:t>velká </a:t>
            </a:r>
            <a:r>
              <a:rPr lang="cs-CZ" sz="2800" dirty="0"/>
              <a:t>sídelní rozdrobenost (existence skutečně malých obcí, srovnatelné s Francií)</a:t>
            </a:r>
          </a:p>
          <a:p>
            <a:pPr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cs-CZ" sz="2800" dirty="0"/>
              <a:t>dvě varianty zefektivnění veřejné </a:t>
            </a:r>
            <a:r>
              <a:rPr lang="cs-CZ" sz="2800" dirty="0" smtClean="0"/>
              <a:t>správy:</a:t>
            </a:r>
          </a:p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	 slučování obcí vs. </a:t>
            </a:r>
            <a:r>
              <a:rPr lang="cs-CZ" sz="2400" u="sng" dirty="0" smtClean="0">
                <a:solidFill>
                  <a:srgbClr val="FF0000"/>
                </a:solidFill>
              </a:rPr>
              <a:t>vzájemná </a:t>
            </a:r>
            <a:r>
              <a:rPr lang="cs-CZ" sz="2400" u="sng" dirty="0">
                <a:solidFill>
                  <a:srgbClr val="FF0000"/>
                </a:solidFill>
              </a:rPr>
              <a:t>spolupráce </a:t>
            </a:r>
            <a:endParaRPr lang="cs-CZ" sz="2400" u="sng" dirty="0" smtClean="0">
              <a:solidFill>
                <a:srgbClr val="FF0000"/>
              </a:solidFill>
            </a:endParaRPr>
          </a:p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cs-CZ" sz="2800" dirty="0" smtClean="0"/>
              <a:t>výhody </a:t>
            </a:r>
            <a:r>
              <a:rPr lang="cs-CZ" sz="2800" dirty="0"/>
              <a:t>vzájemné spolupráce obcí:</a:t>
            </a:r>
          </a:p>
          <a:p>
            <a:pPr>
              <a:spcBef>
                <a:spcPct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sz="2400" dirty="0"/>
              <a:t>zachování sídelní struktury a kompetencí jednotlivých obcí</a:t>
            </a:r>
          </a:p>
          <a:p>
            <a:pPr>
              <a:spcBef>
                <a:spcPct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sz="2400" dirty="0"/>
              <a:t>úspora finančních prostředků spojených s veřejnými službami</a:t>
            </a:r>
          </a:p>
          <a:p>
            <a:pPr>
              <a:spcBef>
                <a:spcPct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sz="2400" dirty="0"/>
              <a:t>profesionalizace odborného </a:t>
            </a:r>
            <a:r>
              <a:rPr lang="cs-CZ" sz="2400" dirty="0" smtClean="0"/>
              <a:t>aparátu	</a:t>
            </a:r>
          </a:p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r>
              <a:rPr lang="cs-CZ" sz="2400" b="1" dirty="0"/>
              <a:t>	</a:t>
            </a:r>
            <a:r>
              <a:rPr lang="cs-CZ" sz="2400" b="1" dirty="0" smtClean="0"/>
              <a:t>		www.obcesobe.cz 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16880252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dirty="0" smtClean="0"/>
              <a:t>Podpora meziobecní spolupráce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760"/>
            <a:ext cx="8435280" cy="4857403"/>
          </a:xfrm>
        </p:spPr>
        <p:txBody>
          <a:bodyPr/>
          <a:lstStyle/>
          <a:p>
            <a:pPr eaLnBrk="1" hangingPunct="1">
              <a:buNone/>
            </a:pPr>
            <a:r>
              <a:rPr lang="cs-CZ" u="sng" dirty="0" smtClean="0"/>
              <a:t>Cíle projektu:</a:t>
            </a:r>
          </a:p>
          <a:p>
            <a:pPr eaLnBrk="1" hangingPunct="1"/>
            <a:r>
              <a:rPr lang="cs-CZ" sz="2500" dirty="0" smtClean="0"/>
              <a:t>Vytvořit či prohloubit podmínky pro meziobecní spolupráci</a:t>
            </a:r>
          </a:p>
          <a:p>
            <a:pPr eaLnBrk="1" hangingPunct="1"/>
            <a:r>
              <a:rPr lang="cs-CZ" sz="2500" dirty="0" smtClean="0"/>
              <a:t>Získat aktuální informace z území pro jednotlivá témata</a:t>
            </a:r>
          </a:p>
          <a:p>
            <a:r>
              <a:rPr lang="cs-CZ" sz="2500" dirty="0" smtClean="0"/>
              <a:t>Poznat názory starostů z území - argument pro změny v legislativě</a:t>
            </a:r>
          </a:p>
          <a:p>
            <a:r>
              <a:rPr lang="cs-CZ" sz="2500" dirty="0" smtClean="0"/>
              <a:t>Podpora </a:t>
            </a:r>
            <a:r>
              <a:rPr lang="cs-CZ" sz="2500" dirty="0"/>
              <a:t>samostatného fungování obcí – argumentace proti jejich násilnému slučování</a:t>
            </a:r>
          </a:p>
          <a:p>
            <a:r>
              <a:rPr lang="cs-CZ" sz="2500" dirty="0"/>
              <a:t>Respektování vůle starostů ohledně formy meziobecní spolupráce (neformální shromáždění, svazek obcí)</a:t>
            </a:r>
          </a:p>
          <a:p>
            <a:r>
              <a:rPr lang="cs-CZ" sz="2500" dirty="0"/>
              <a:t>Úspory prostředků pro rozvoj obcí</a:t>
            </a:r>
          </a:p>
          <a:p>
            <a:pPr eaLnBrk="1" hangingPunct="1"/>
            <a:endParaRPr lang="cs-CZ" sz="3000" dirty="0" smtClean="0"/>
          </a:p>
        </p:txBody>
      </p:sp>
    </p:spTree>
    <p:extLst>
      <p:ext uri="{BB962C8B-B14F-4D97-AF65-F5344CB8AC3E}">
        <p14:creationId xmlns:p14="http://schemas.microsoft.com/office/powerpoint/2010/main" val="13883560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Podpora meziobecní spolupráce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u="sng" dirty="0" smtClean="0"/>
              <a:t>Údaje o projektu:</a:t>
            </a:r>
            <a:endParaRPr lang="cs-CZ" dirty="0" smtClean="0"/>
          </a:p>
          <a:p>
            <a:r>
              <a:rPr lang="cs-CZ" sz="3000" dirty="0" smtClean="0"/>
              <a:t>V ČR – celkem  205 SO ORP.</a:t>
            </a:r>
          </a:p>
          <a:p>
            <a:r>
              <a:rPr lang="cs-CZ" sz="3000" dirty="0" smtClean="0"/>
              <a:t>Do projektu zapojeno </a:t>
            </a:r>
            <a:r>
              <a:rPr lang="cs-CZ" sz="3000" u="sng" dirty="0" smtClean="0"/>
              <a:t>185</a:t>
            </a:r>
            <a:r>
              <a:rPr lang="cs-CZ" sz="3000" dirty="0" smtClean="0"/>
              <a:t> SO ORP.</a:t>
            </a:r>
          </a:p>
          <a:p>
            <a:r>
              <a:rPr lang="cs-CZ" sz="3000" dirty="0" smtClean="0"/>
              <a:t>Získané údaje budou využity k legislativním úpravám ohledně DSO a snaze o podporu </a:t>
            </a:r>
            <a:r>
              <a:rPr lang="cs-CZ" sz="3000" dirty="0"/>
              <a:t>státu </a:t>
            </a:r>
            <a:r>
              <a:rPr lang="cs-CZ" sz="3000" dirty="0" smtClean="0"/>
              <a:t>pro </a:t>
            </a:r>
            <a:r>
              <a:rPr lang="cs-CZ" sz="3000" dirty="0"/>
              <a:t>meziobecní </a:t>
            </a:r>
            <a:r>
              <a:rPr lang="cs-CZ" sz="3000" dirty="0" smtClean="0"/>
              <a:t>spolupráci.</a:t>
            </a:r>
          </a:p>
          <a:p>
            <a:r>
              <a:rPr lang="cs-CZ" sz="3000" dirty="0" smtClean="0"/>
              <a:t>Zájem ministerstev a krajů o výstupy z provedených analýz.</a:t>
            </a:r>
          </a:p>
          <a:p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8606934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4955"/>
            <a:ext cx="8943295" cy="5593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1115616" y="404664"/>
            <a:ext cx="7128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Zapojení do projektu v ČR</a:t>
            </a:r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3306768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Podpora meziobecní spolupráce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u="sng" dirty="0" smtClean="0"/>
              <a:t>Výstupy projektu:</a:t>
            </a:r>
            <a:endParaRPr lang="cs-CZ" dirty="0" smtClean="0"/>
          </a:p>
          <a:p>
            <a:r>
              <a:rPr lang="cs-CZ" sz="2800" dirty="0" smtClean="0"/>
              <a:t>Argumenty pro podporu MOS na úrovni státu a případné legislativní změny</a:t>
            </a:r>
          </a:p>
          <a:p>
            <a:pPr marL="0" indent="0">
              <a:buNone/>
            </a:pPr>
            <a:endParaRPr lang="cs-CZ" sz="2800" dirty="0" smtClean="0"/>
          </a:p>
          <a:p>
            <a:r>
              <a:rPr lang="cs-CZ" sz="2800" dirty="0" smtClean="0"/>
              <a:t>Analýzy a strategie zapojených území ORP</a:t>
            </a:r>
          </a:p>
          <a:p>
            <a:pPr marL="0" indent="0">
              <a:buNone/>
            </a:pPr>
            <a:endParaRPr lang="cs-CZ" sz="2800" dirty="0" smtClean="0"/>
          </a:p>
          <a:p>
            <a:r>
              <a:rPr lang="cs-CZ" sz="2800" dirty="0" smtClean="0"/>
              <a:t>Nastavení nebo transformace meziobecní spolupráce pro jednotlivá území ORP</a:t>
            </a:r>
          </a:p>
          <a:p>
            <a:endParaRPr lang="cs-CZ" sz="2800" dirty="0" smtClean="0"/>
          </a:p>
          <a:p>
            <a:endParaRPr lang="cs-CZ" sz="2800" dirty="0" smtClean="0"/>
          </a:p>
          <a:p>
            <a:endParaRPr lang="cs-CZ" sz="2800" dirty="0" smtClean="0"/>
          </a:p>
          <a:p>
            <a:endParaRPr lang="cs-CZ" sz="2800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144611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2898" y="1411181"/>
            <a:ext cx="1911102" cy="1791982"/>
          </a:xfrm>
          <a:prstGeom prst="rect">
            <a:avLst/>
          </a:prstGeom>
        </p:spPr>
      </p:pic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dirty="0" smtClean="0"/>
              <a:t>Realizace 11/2013 – 5/2015</a:t>
            </a:r>
          </a:p>
          <a:p>
            <a:pPr eaLnBrk="1" hangingPunct="1"/>
            <a:r>
              <a:rPr lang="cs-CZ" dirty="0" smtClean="0"/>
              <a:t>Nastavit neformální spolupráci na      celém území ORP Rakovník = 83 obcí</a:t>
            </a:r>
          </a:p>
          <a:p>
            <a:pPr eaLnBrk="1" hangingPunct="1"/>
            <a:r>
              <a:rPr lang="cs-CZ" dirty="0" smtClean="0"/>
              <a:t>Cílem projektu je odstranění nedůvěry při spolupráci a nasměrování činnosti svazku tak, aby přinášela zkvalitnění/zefektivnění poskytovaných služeb, úsporu finanční i časovou, a umožnila další rozvoj obcím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107047" cy="1143000"/>
          </a:xfrm>
        </p:spPr>
        <p:txBody>
          <a:bodyPr/>
          <a:lstStyle/>
          <a:p>
            <a:pPr eaLnBrk="1" hangingPunct="1"/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Projekt MOS na Rakovnicku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4247" y="154298"/>
            <a:ext cx="1368152" cy="1162373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57200" y="1756821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cs-CZ" kern="0" dirty="0" smtClean="0"/>
              <a:t>Svaz měst a obcí ČR</a:t>
            </a:r>
          </a:p>
          <a:p>
            <a:pPr algn="ctr">
              <a:buFontTx/>
              <a:buNone/>
            </a:pPr>
            <a:r>
              <a:rPr lang="cs-CZ" kern="0" dirty="0" smtClean="0"/>
              <a:t>                                              </a:t>
            </a:r>
          </a:p>
          <a:p>
            <a:pPr algn="ctr">
              <a:buFontTx/>
              <a:buNone/>
            </a:pPr>
            <a:r>
              <a:rPr lang="cs-CZ" kern="0" dirty="0" smtClean="0"/>
              <a:t>Regionální koordinátor</a:t>
            </a:r>
          </a:p>
          <a:p>
            <a:pPr algn="ctr">
              <a:buFontTx/>
              <a:buNone/>
            </a:pPr>
            <a:endParaRPr lang="cs-CZ" kern="0" dirty="0" smtClean="0"/>
          </a:p>
          <a:p>
            <a:pPr algn="ctr">
              <a:buFontTx/>
              <a:buNone/>
            </a:pPr>
            <a:r>
              <a:rPr lang="cs-CZ" kern="0" dirty="0" smtClean="0"/>
              <a:t>Realizační tým          Motivující starostové  </a:t>
            </a:r>
          </a:p>
          <a:p>
            <a:pPr>
              <a:buFontTx/>
              <a:buNone/>
            </a:pPr>
            <a:r>
              <a:rPr lang="cs-CZ" kern="0" dirty="0" smtClean="0"/>
              <a:t>        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57589" y="199181"/>
            <a:ext cx="7107047" cy="1143000"/>
          </a:xfrm>
        </p:spPr>
        <p:txBody>
          <a:bodyPr/>
          <a:lstStyle/>
          <a:p>
            <a:pPr eaLnBrk="1" hangingPunct="1"/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Jak (spolu)pracujeme I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5164560"/>
            <a:ext cx="1368152" cy="1162373"/>
          </a:xfrm>
          <a:prstGeom prst="rect">
            <a:avLst/>
          </a:prstGeom>
        </p:spPr>
      </p:pic>
      <p:sp>
        <p:nvSpPr>
          <p:cNvPr id="7" name="Šipka dolů 6"/>
          <p:cNvSpPr/>
          <p:nvPr/>
        </p:nvSpPr>
        <p:spPr>
          <a:xfrm>
            <a:off x="4297780" y="2791364"/>
            <a:ext cx="571504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Šipka dolů 7"/>
          <p:cNvSpPr/>
          <p:nvPr/>
        </p:nvSpPr>
        <p:spPr>
          <a:xfrm>
            <a:off x="2728918" y="4082202"/>
            <a:ext cx="571504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ousměrná vodorovná šipka 9"/>
          <p:cNvSpPr/>
          <p:nvPr/>
        </p:nvSpPr>
        <p:spPr>
          <a:xfrm>
            <a:off x="3589713" y="4724385"/>
            <a:ext cx="993819" cy="432807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Šipka dolů 10"/>
          <p:cNvSpPr/>
          <p:nvPr/>
        </p:nvSpPr>
        <p:spPr>
          <a:xfrm>
            <a:off x="5727416" y="4010194"/>
            <a:ext cx="571504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0939" y="1167767"/>
            <a:ext cx="1560349" cy="1158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11549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5661" y="1411958"/>
            <a:ext cx="8229600" cy="485740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cs-CZ" b="1" dirty="0" smtClean="0"/>
              <a:t>Realizační tým: </a:t>
            </a:r>
          </a:p>
          <a:p>
            <a:r>
              <a:rPr lang="cs-CZ" sz="3000" dirty="0" smtClean="0"/>
              <a:t>Oslovení všech 83 obcí, </a:t>
            </a:r>
          </a:p>
          <a:p>
            <a:r>
              <a:rPr lang="cs-CZ" sz="3000" dirty="0" smtClean="0"/>
              <a:t>Šíření povědomí o projektu</a:t>
            </a:r>
            <a:endParaRPr lang="cs-CZ" sz="3000" dirty="0"/>
          </a:p>
          <a:p>
            <a:r>
              <a:rPr lang="cs-CZ" sz="3000" dirty="0" smtClean="0"/>
              <a:t>Osobní účast na jednáních SMOR, SPDO, mikroregionů, dalších setkání</a:t>
            </a:r>
          </a:p>
          <a:p>
            <a:pPr eaLnBrk="1" hangingPunct="1"/>
            <a:r>
              <a:rPr lang="cs-CZ" sz="3000" dirty="0" smtClean="0"/>
              <a:t>Zpracování analýz a strategií 3 stanovených oblastí (jednotné pro všechny ORP)</a:t>
            </a:r>
          </a:p>
          <a:p>
            <a:pPr eaLnBrk="1" hangingPunct="1"/>
            <a:r>
              <a:rPr lang="cs-CZ" sz="3000" dirty="0" smtClean="0"/>
              <a:t>Koordinace výběru volitelného tématu - 4. oblasti</a:t>
            </a:r>
          </a:p>
          <a:p>
            <a:pPr eaLnBrk="1" hangingPunct="1"/>
            <a:endParaRPr lang="cs-CZ" dirty="0" smtClean="0"/>
          </a:p>
          <a:p>
            <a:pPr eaLnBrk="1" hangingPunct="1"/>
            <a:endParaRPr lang="cs-CZ" dirty="0" smtClean="0"/>
          </a:p>
          <a:p>
            <a:pPr eaLnBrk="1" hangingPunct="1"/>
            <a:endParaRPr lang="cs-CZ" dirty="0" smtClean="0"/>
          </a:p>
          <a:p>
            <a:pPr eaLnBrk="1" hangingPunct="1"/>
            <a:endParaRPr lang="cs-CZ" dirty="0" smtClean="0"/>
          </a:p>
          <a:p>
            <a:pPr eaLnBrk="1" hangingPunct="1"/>
            <a:endParaRPr lang="cs-CZ" dirty="0" smtClean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107047" cy="1143000"/>
          </a:xfrm>
        </p:spPr>
        <p:txBody>
          <a:bodyPr/>
          <a:lstStyle/>
          <a:p>
            <a:r>
              <a:rPr lang="cs-CZ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Jak (</a:t>
            </a:r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spolu)pracujeme II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901" y="249585"/>
            <a:ext cx="1368152" cy="1162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44241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MOS_sablona_prezentace-V2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PMOS_sablona_prezentace-V2</Template>
  <TotalTime>1219</TotalTime>
  <Words>903</Words>
  <Application>Microsoft Office PowerPoint</Application>
  <PresentationFormat>Předvádění na obrazovce (4:3)</PresentationFormat>
  <Paragraphs>106</Paragraphs>
  <Slides>11</Slides>
  <Notes>11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PMOS_sablona_prezentace-V2</vt:lpstr>
      <vt:lpstr>1. oficiální setkání představitelů obcí v územním obvodu ORP Rakovník</vt:lpstr>
      <vt:lpstr>Podpora meziobecní spolupráce</vt:lpstr>
      <vt:lpstr>Podpora meziobecní spolupráce</vt:lpstr>
      <vt:lpstr>Podpora meziobecní spolupráce</vt:lpstr>
      <vt:lpstr>Prezentace aplikace PowerPoint</vt:lpstr>
      <vt:lpstr>Podpora meziobecní spolupráce</vt:lpstr>
      <vt:lpstr>Projekt MOS na Rakovnicku</vt:lpstr>
      <vt:lpstr>Jak (spolu)pracujeme I</vt:lpstr>
      <vt:lpstr>Jak (spolu)pracujeme II</vt:lpstr>
      <vt:lpstr>Jak (spolu)pracujeme III</vt:lpstr>
      <vt:lpstr>Prezentované výstupy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admin</dc:creator>
  <cp:lastModifiedBy>Linda</cp:lastModifiedBy>
  <cp:revision>71</cp:revision>
  <dcterms:created xsi:type="dcterms:W3CDTF">2013-12-04T22:51:05Z</dcterms:created>
  <dcterms:modified xsi:type="dcterms:W3CDTF">2014-06-05T10:59:30Z</dcterms:modified>
</cp:coreProperties>
</file>