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77" r:id="rId3"/>
    <p:sldId id="306" r:id="rId4"/>
    <p:sldId id="304" r:id="rId5"/>
    <p:sldId id="310" r:id="rId6"/>
    <p:sldId id="311" r:id="rId7"/>
    <p:sldId id="294" r:id="rId8"/>
    <p:sldId id="282" r:id="rId9"/>
    <p:sldId id="296" r:id="rId10"/>
    <p:sldId id="283" r:id="rId11"/>
    <p:sldId id="312" r:id="rId12"/>
    <p:sldId id="291" r:id="rId13"/>
  </p:sldIdLst>
  <p:sldSz cx="9144000" cy="6858000" type="screen4x3"/>
  <p:notesSz cx="6742113" cy="987266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VS Sekretariát" initials="R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84006" autoAdjust="0"/>
  </p:normalViewPr>
  <p:slideViewPr>
    <p:cSldViewPr>
      <p:cViewPr varScale="1">
        <p:scale>
          <a:sx n="62" d="100"/>
          <a:sy n="62" d="100"/>
        </p:scale>
        <p:origin x="16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317" cy="494107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8222" y="0"/>
            <a:ext cx="2922317" cy="494107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D16CB891-B611-4F00-A528-D939773964C6}" type="datetimeFigureOut">
              <a:rPr lang="cs-CZ" smtClean="0"/>
              <a:t>4.6.2014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22317" cy="494107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8222" y="9376978"/>
            <a:ext cx="2922317" cy="494107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6C4FEDB4-0158-4A16-9727-73782350F60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28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F723312F-FD57-4AAE-80B0-0F3D2C52A330}" type="datetimeFigureOut">
              <a:rPr lang="cs-CZ" smtClean="0"/>
              <a:t>4.6.2014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0827" tIns="45414" rIns="90827" bIns="45414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8B1B084F-5A77-4A04-8541-F572400EFB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5045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</a:t>
            </a:r>
            <a:r>
              <a:rPr lang="cs-CZ" baseline="0" dirty="0" smtClean="0"/>
              <a:t> území máme  9 funkčních Svazků…3 z toho jsou monotematické  DSO Bez hranic, SPDO, Kanalizace a voda Křivoklátsko, ostatní jsou polyfunkční některé spíš nefunkční.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85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OTÁZKA NA SMO ČR…..a co </a:t>
            </a:r>
            <a:r>
              <a:rPr lang="cs-CZ" dirty="0" err="1" smtClean="0"/>
              <a:t>dáL</a:t>
            </a:r>
            <a:r>
              <a:rPr lang="cs-CZ" dirty="0" smtClean="0"/>
              <a:t>??? My toto splníme a jak budeme pokračovat? Bude opravdu</a:t>
            </a:r>
            <a:r>
              <a:rPr lang="cs-CZ" baseline="0" dirty="0" smtClean="0"/>
              <a:t> podpora této aktivity, budou opravdu další dotace na tuto činnost…a jak můžeme my ovlivnit formování podpory MOS?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3904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Pokrytí území členskými obcemi…..98,7% obcí</a:t>
            </a:r>
            <a:r>
              <a:rPr lang="cs-CZ" baseline="0" dirty="0" smtClean="0"/>
              <a:t> spolupracuje. Výborná výchozí pozice pro meziobecní spolupráci na území ORP Rakovník. Obce fungují v DSO, min v jednom, některé pouze v monotematickém, jiné mají členství ve více DSO, </a:t>
            </a:r>
            <a:r>
              <a:rPr lang="cs-CZ" baseline="0" dirty="0" err="1" smtClean="0"/>
              <a:t>max</a:t>
            </a:r>
            <a:r>
              <a:rPr lang="cs-CZ" baseline="0" dirty="0" smtClean="0"/>
              <a:t> však ve třech.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5824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Bavili jsme se o tom, že projekt má</a:t>
            </a:r>
            <a:r>
              <a:rPr lang="cs-CZ" baseline="0" dirty="0" smtClean="0"/>
              <a:t> především nastavit MOS na celém území ORP a podpořit institucionalizaci, případně transformaci svazků na Svazky území ORP….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455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Výběr svazku, který</a:t>
            </a:r>
            <a:r>
              <a:rPr lang="cs-CZ" baseline="0" dirty="0" smtClean="0"/>
              <a:t> splňuje podmínky pro MOS na území ORP. Dle analýzy naší a také právního oddělení SMO ČR přichází v úvahu pouze 2 svazky. SMOR a SPDO…..</a:t>
            </a:r>
            <a:r>
              <a:rPr lang="cs-CZ" baseline="0" dirty="0" err="1" smtClean="0"/>
              <a:t>Smor</a:t>
            </a:r>
            <a:r>
              <a:rPr lang="cs-CZ" baseline="0" dirty="0" smtClean="0"/>
              <a:t> jednoznačně splňuje kritéria právní, </a:t>
            </a:r>
            <a:r>
              <a:rPr lang="cs-CZ" baseline="0" dirty="0" err="1" smtClean="0"/>
              <a:t>funčnosti</a:t>
            </a:r>
            <a:r>
              <a:rPr lang="cs-CZ" baseline="0" dirty="0" smtClean="0"/>
              <a:t> a </a:t>
            </a:r>
            <a:r>
              <a:rPr lang="cs-CZ" baseline="0" dirty="0" err="1" smtClean="0"/>
              <a:t>částěčně</a:t>
            </a:r>
            <a:r>
              <a:rPr lang="cs-CZ" baseline="0" dirty="0" smtClean="0"/>
              <a:t> rozsahu. SPDO je svazek s širší členskou základnou, ale jde o monotematický svazek, pochopitelně splňuje kritéria právní = DSO. Organizační méně, neboť nemá funkční aparát ve smyslu manažera </a:t>
            </a:r>
            <a:r>
              <a:rPr lang="cs-CZ" baseline="0" dirty="0" err="1" smtClean="0"/>
              <a:t>atd</a:t>
            </a:r>
            <a:r>
              <a:rPr lang="cs-CZ" baseline="0" dirty="0" smtClean="0"/>
              <a:t>…..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196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Bavili jsme  se o tom, že projekt má</a:t>
            </a:r>
            <a:r>
              <a:rPr lang="cs-CZ" baseline="0" dirty="0" smtClean="0"/>
              <a:t> především nastavit MOS na celém území ORP a podpořit institucionalizaci, případně transformaci svazků na Svazky území ORP….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Jaké jsou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Svazek obcí a měst Rakovnicka má přehlednou a dobrou organizační strukturu, přičemž lze dát k úvaze možnost, aby byla do organizační struktury svazku začleněna pozice odborného manažera, který bude na jedné straně garantovat efektivitu činnosti svazku a plnit např. i roli statutárního orgánu, ale na druhou stranu bude za vše plně odpovědný. Vždy je přitom třeba zdůraznit kontrolní roli těch orgánů svazku obcí, v nichž jsou zastoupeni představitelé členských obcí a v nichž se tedy uplatňuje demokratický princip. Tento krok může posunout vytvořený dobrovolný svazek obcí ke skutečně fungující servisní organizaci, která svým členům poskytuje podporu při plnění úkolů v rámci výkonu samostatné působnosti a při rozvoji daného území, což je dáno především tím, že volení představitelé obcí jsou standardně zaneprázdněni vedením obcí a nedostává se jim dostatek času ke každodennímu vedení další právnické osoby.</a:t>
            </a:r>
          </a:p>
          <a:p>
            <a:r>
              <a:rPr lang="cs-CZ" baseline="0" dirty="0" smtClean="0"/>
              <a:t> tedy výsledky analýzy právního oddělení SMO ČR , která byla prováděná v se spolupráci se RT projektu?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00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Nechceme tato</a:t>
            </a:r>
            <a:r>
              <a:rPr lang="cs-CZ" baseline="0" dirty="0" smtClean="0"/>
              <a:t> rozhodnutí dělat za Vás, vaše vyjádření a stanovisko je rozhodující. Máte možnost se vyjádřit anonymně k tomuto návrhu a svým názory pomoci nastavit činnost DSO pro celé území ORP.  Ráda bych zde však rozpoutala diskusi nad jednotlivými tématy.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8971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 err="1" smtClean="0"/>
              <a:t>Multifunční</a:t>
            </a:r>
            <a:r>
              <a:rPr lang="cs-CZ" baseline="0" dirty="0" smtClean="0"/>
              <a:t> nikoliv monotematické – vychází z potřeb obcí a také ze záměru projektu</a:t>
            </a:r>
          </a:p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379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Metodické</a:t>
            </a:r>
            <a:r>
              <a:rPr lang="cs-CZ" baseline="0" dirty="0" smtClean="0"/>
              <a:t> listy budou rozeslány s prosbou o vyplnění do konce měsíce září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8949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r>
              <a:rPr lang="cs-CZ" sz="2400" dirty="0" smtClean="0"/>
              <a:t>Bezplatné právní</a:t>
            </a:r>
            <a:r>
              <a:rPr lang="cs-CZ" sz="2400" baseline="0" dirty="0" smtClean="0"/>
              <a:t> služby - </a:t>
            </a:r>
            <a:r>
              <a:rPr lang="cs-CZ" sz="2400" dirty="0" smtClean="0"/>
              <a:t>(smlouvy, stanovy – revize, nové) nabídka revize dokumentů již existujících svazků obcí</a:t>
            </a:r>
          </a:p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r>
              <a:rPr lang="cs-CZ" sz="2400" dirty="0" smtClean="0"/>
              <a:t>nabídka provedení změn ve stávajících dokumentech existujících svazků obcí</a:t>
            </a:r>
          </a:p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r>
              <a:rPr lang="cs-CZ" sz="2400" dirty="0" smtClean="0"/>
              <a:t>nabídka přípravy dokumentů k založení nových svazků obcí </a:t>
            </a:r>
          </a:p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endParaRPr lang="cs-CZ" sz="24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B084F-5A77-4A04-8541-F572400EFB7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482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F440-97A2-47CD-8CEE-3C31906B48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913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02EB2-3C7D-434C-8367-215074024E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30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1BA7-D60B-4FB5-960E-B5424FF70E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364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F440-97A2-47CD-8CEE-3C31906B48A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54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02ACF-28AB-4A31-90AA-4B1B9559419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60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C0162-6590-4F14-B1DC-85C2D9C993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809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48A2-7E3C-43B4-9C94-0EA1FDE6ED4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95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B86F-8599-4C44-B977-E0F9876CADB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05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701-B4F9-4904-BD0F-1B61C4D35EF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68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69CC-C08F-4304-92C7-25DCAA96FB5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538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F41-5294-48A6-9772-1F871C53037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6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02ACF-28AB-4A31-90AA-4B1B955941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85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CD9E-A07C-4D79-A61B-67FAE84BB89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71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02EB2-3C7D-434C-8367-215074024E0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196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1BA7-D60B-4FB5-960E-B5424FF70EE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30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C0162-6590-4F14-B1DC-85C2D9C993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082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48A2-7E3C-43B4-9C94-0EA1FDE6ED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10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B86F-8599-4C44-B977-E0F9876CAD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62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701-B4F9-4904-BD0F-1B61C4D35E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306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69CC-C08F-4304-92C7-25DCAA96FB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5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F41-5294-48A6-9772-1F871C53037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38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CD9E-A07C-4D79-A61B-67FAE84BB8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109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98866C1D-CE7F-4F54-966F-D80138E678A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93296"/>
            <a:ext cx="3630168" cy="6492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98866C1D-CE7F-4F54-966F-D80138E678A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93296"/>
            <a:ext cx="3630168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9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700808"/>
            <a:ext cx="8352928" cy="864096"/>
          </a:xfrm>
        </p:spPr>
        <p:txBody>
          <a:bodyPr/>
          <a:lstStyle/>
          <a:p>
            <a:pPr lvl="0" algn="r"/>
            <a:r>
              <a:rPr lang="cs-CZ" altLang="cs-CZ" sz="3600" dirty="0" smtClean="0">
                <a:solidFill>
                  <a:srgbClr val="000000"/>
                </a:solidFill>
              </a:rPr>
              <a:t>Prohlubování meziobecní spolupráce</a:t>
            </a:r>
          </a:p>
          <a:p>
            <a:pPr lvl="0"/>
            <a:r>
              <a:rPr lang="cs-CZ" altLang="cs-CZ" sz="3600" dirty="0">
                <a:solidFill>
                  <a:srgbClr val="000000"/>
                </a:solidFill>
              </a:rPr>
              <a:t>n</a:t>
            </a:r>
            <a:r>
              <a:rPr lang="cs-CZ" altLang="cs-CZ" sz="3600" dirty="0" smtClean="0">
                <a:solidFill>
                  <a:srgbClr val="000000"/>
                </a:solidFill>
              </a:rPr>
              <a:t>a území ORP Rakovník</a:t>
            </a:r>
            <a:endParaRPr lang="cs-CZ" altLang="cs-CZ" sz="3600" dirty="0">
              <a:solidFill>
                <a:srgbClr val="000000"/>
              </a:solidFill>
            </a:endParaRPr>
          </a:p>
        </p:txBody>
      </p:sp>
      <p:pic>
        <p:nvPicPr>
          <p:cNvPr id="1026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0985"/>
            <a:ext cx="3312367" cy="101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24944"/>
            <a:ext cx="5834322" cy="373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68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1560" y="2159105"/>
            <a:ext cx="8136904" cy="3574151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2400" dirty="0"/>
              <a:t>bezplatná právní poradna k otázkám meziobecní </a:t>
            </a:r>
            <a:r>
              <a:rPr lang="cs-CZ" sz="2400" dirty="0" smtClean="0"/>
              <a:t>spolupráce</a:t>
            </a:r>
          </a:p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r>
              <a:rPr lang="cs-CZ" sz="2400" dirty="0"/>
              <a:t>bezplatné právní </a:t>
            </a:r>
            <a:r>
              <a:rPr lang="cs-CZ" sz="2400" dirty="0" smtClean="0"/>
              <a:t>služby  </a:t>
            </a:r>
          </a:p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r>
              <a:rPr lang="cs-CZ" sz="2400" dirty="0" smtClean="0"/>
              <a:t>dotazy </a:t>
            </a:r>
            <a:r>
              <a:rPr lang="cs-CZ" sz="2400" dirty="0"/>
              <a:t>pokládají všichni představitelé obcí v ČR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2400" dirty="0"/>
              <a:t>dotazy pokládány elektronickou </a:t>
            </a:r>
            <a:r>
              <a:rPr lang="cs-CZ" sz="2400" dirty="0" smtClean="0"/>
              <a:t>formou nebo </a:t>
            </a:r>
            <a:r>
              <a:rPr lang="cs-CZ" sz="2400" dirty="0"/>
              <a:t>telefonicky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2400" dirty="0"/>
              <a:t>dostupná od pondělí do pátku od 10:00 do 18:00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2400" dirty="0"/>
              <a:t>provozována do 30. června </a:t>
            </a:r>
            <a:r>
              <a:rPr lang="cs-CZ" sz="2400" dirty="0" smtClean="0"/>
              <a:t>2015</a:t>
            </a:r>
          </a:p>
          <a:p>
            <a:pPr marL="342900" lvl="2" indent="-342900">
              <a:spcBef>
                <a:spcPct val="0"/>
              </a:spcBef>
              <a:spcAft>
                <a:spcPts val="1200"/>
              </a:spcAft>
            </a:pPr>
            <a:r>
              <a:rPr lang="cs-CZ" dirty="0">
                <a:latin typeface="Arial" pitchFamily="34" charset="0"/>
                <a:cs typeface="Arial" pitchFamily="34" charset="0"/>
              </a:rPr>
              <a:t>e-mail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pravnik.mos@smocr.cz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endParaRPr lang="cs-CZ" sz="2400" dirty="0"/>
          </a:p>
          <a:p>
            <a:pPr marL="628650" lvl="1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kern="1200" dirty="0">
              <a:solidFill>
                <a:prstClr val="black"/>
              </a:solidFill>
            </a:endParaRPr>
          </a:p>
          <a:p>
            <a:pPr marL="22860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400" kern="1200" dirty="0">
              <a:solidFill>
                <a:prstClr val="black"/>
              </a:solidFill>
            </a:endParaRPr>
          </a:p>
        </p:txBody>
      </p:sp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4" y="475672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59364" y="1635885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Právní poradna SMO ČR </a:t>
            </a:r>
            <a:endParaRPr lang="cs-CZ" sz="2800" b="1" dirty="0"/>
          </a:p>
        </p:txBody>
      </p:sp>
      <p:pic>
        <p:nvPicPr>
          <p:cNvPr id="2050" name="Picture 2" descr="https://encrypted-tbn2.gstatic.com/images?q=tbn:ANd9GcRvEHm53-gTlY3fkNQmbNp8Y674U8NgIQlUeFK6PGKZvQDokcW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14036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4077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143000"/>
          </a:xfrm>
        </p:spPr>
        <p:txBody>
          <a:bodyPr/>
          <a:lstStyle/>
          <a:p>
            <a:r>
              <a:rPr lang="cs-CZ" sz="2800" dirty="0" smtClean="0"/>
              <a:t>Pojďme společně podpořit rozvoj meziobecní spolupráce v ČR</a:t>
            </a:r>
            <a:r>
              <a:rPr lang="cs-CZ" sz="2800" dirty="0" smtClean="0"/>
              <a:t>!</a:t>
            </a:r>
            <a:br>
              <a:rPr lang="cs-CZ" sz="2800" dirty="0" smtClean="0"/>
            </a:b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DĚKUJI ZA POZORNOST!</a:t>
            </a:r>
            <a:br>
              <a:rPr lang="cs-CZ" sz="2800" dirty="0" smtClean="0"/>
            </a:br>
            <a:endParaRPr lang="cs-CZ" sz="2800" dirty="0" smtClean="0"/>
          </a:p>
        </p:txBody>
      </p:sp>
      <p:sp>
        <p:nvSpPr>
          <p:cNvPr id="16387" name="TextovéPole 1"/>
          <p:cNvSpPr txBox="1">
            <a:spLocks noChangeArrowheads="1"/>
          </p:cNvSpPr>
          <p:nvPr/>
        </p:nvSpPr>
        <p:spPr bwMode="auto">
          <a:xfrm>
            <a:off x="2844800" y="5084763"/>
            <a:ext cx="3382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b="1" dirty="0"/>
              <a:t>www.obcesobe.cz </a:t>
            </a:r>
          </a:p>
        </p:txBody>
      </p:sp>
      <p:pic>
        <p:nvPicPr>
          <p:cNvPr id="16388" name="Zástupný symbol pro obsah 5" descr="MEZIOB~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3355" y="2573034"/>
            <a:ext cx="6125852" cy="2511729"/>
          </a:xfrm>
        </p:spPr>
      </p:pic>
    </p:spTree>
    <p:extLst>
      <p:ext uri="{BB962C8B-B14F-4D97-AF65-F5344CB8AC3E}">
        <p14:creationId xmlns:p14="http://schemas.microsoft.com/office/powerpoint/2010/main" val="15295411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620689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4283968" y="557808"/>
            <a:ext cx="440283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cs-CZ" sz="3600" kern="0" dirty="0" smtClean="0">
                <a:solidFill>
                  <a:srgbClr val="BBE0E3">
                    <a:lumMod val="50000"/>
                  </a:srgbClr>
                </a:solidFill>
                <a:cs typeface="Arial" pitchFamily="34" charset="0"/>
              </a:rPr>
              <a:t>Podpora meziobecní spolupráce</a:t>
            </a:r>
            <a:endParaRPr lang="cs-CZ" sz="3600" kern="0" dirty="0">
              <a:solidFill>
                <a:srgbClr val="BBE0E3">
                  <a:lumMod val="50000"/>
                </a:srgbClr>
              </a:solidFill>
              <a:cs typeface="Arial" pitchFamily="34" charset="0"/>
            </a:endParaRPr>
          </a:p>
        </p:txBody>
      </p:sp>
      <p:pic>
        <p:nvPicPr>
          <p:cNvPr id="6" name="Zástupný symbol pro obsah 5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64" y="1700808"/>
            <a:ext cx="6174587" cy="42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864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620689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4283968" y="557808"/>
            <a:ext cx="440283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cs-CZ" sz="3600" kern="0" dirty="0" smtClean="0">
                <a:solidFill>
                  <a:srgbClr val="BBE0E3">
                    <a:lumMod val="50000"/>
                  </a:srgbClr>
                </a:solidFill>
                <a:cs typeface="Arial" pitchFamily="34" charset="0"/>
              </a:rPr>
              <a:t>Podpora meziobecní spolupráce</a:t>
            </a:r>
            <a:endParaRPr lang="cs-CZ" sz="3600" kern="0" dirty="0">
              <a:solidFill>
                <a:srgbClr val="BBE0E3">
                  <a:lumMod val="50000"/>
                </a:srgbClr>
              </a:solidFill>
              <a:cs typeface="Arial" pitchFamily="34" charset="0"/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/>
          </p:nvPr>
        </p:nvSpPr>
        <p:spPr>
          <a:xfrm>
            <a:off x="611560" y="1700807"/>
            <a:ext cx="8075240" cy="100811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Prohlubování meziobecní spolupráce na území Rakovnicka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683568" y="2708920"/>
            <a:ext cx="8003232" cy="3417243"/>
          </a:xfrm>
        </p:spPr>
        <p:txBody>
          <a:bodyPr/>
          <a:lstStyle/>
          <a:p>
            <a:r>
              <a:rPr lang="cs-CZ" dirty="0" smtClean="0"/>
              <a:t>Zahrnout celé území ORP (okres)</a:t>
            </a:r>
          </a:p>
          <a:p>
            <a:r>
              <a:rPr lang="cs-CZ" dirty="0" smtClean="0"/>
              <a:t>Nastavit činnosti meziobecní spolupráce (činnost svazku) tak, aby sloužili naplňování cílů projektu; </a:t>
            </a:r>
          </a:p>
          <a:p>
            <a:pPr marL="0" indent="0">
              <a:buNone/>
            </a:pPr>
            <a:r>
              <a:rPr lang="cs-CZ" dirty="0" smtClean="0"/>
              <a:t> tj. úspora finančních prostředků, zkvalitnění a rozšíření služeb občanům, usnadnění výkonů agendy obcí …..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93864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620689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4283968" y="557808"/>
            <a:ext cx="440283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cs-CZ" sz="3600" kern="0" dirty="0" smtClean="0">
                <a:solidFill>
                  <a:srgbClr val="BBE0E3">
                    <a:lumMod val="50000"/>
                  </a:srgbClr>
                </a:solidFill>
                <a:cs typeface="Arial" pitchFamily="34" charset="0"/>
              </a:rPr>
              <a:t>Podpora meziobecní spolupráce</a:t>
            </a:r>
            <a:endParaRPr lang="cs-CZ" sz="3600" kern="0" dirty="0">
              <a:solidFill>
                <a:srgbClr val="BBE0E3">
                  <a:lumMod val="50000"/>
                </a:srgbClr>
              </a:solidFill>
              <a:cs typeface="Arial" pitchFamily="34" charset="0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sz="half" idx="1"/>
          </p:nvPr>
        </p:nvSpPr>
        <p:spPr>
          <a:xfrm>
            <a:off x="565869" y="1651261"/>
            <a:ext cx="8075240" cy="6480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Dobrovolné sdružení obcí území ORP Rakovník</a:t>
            </a:r>
          </a:p>
        </p:txBody>
      </p:sp>
      <p:pic>
        <p:nvPicPr>
          <p:cNvPr id="8" name="Obráze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105142"/>
            <a:ext cx="5328592" cy="39329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Obrázek 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22"/>
          <a:stretch/>
        </p:blipFill>
        <p:spPr>
          <a:xfrm>
            <a:off x="4631547" y="2105142"/>
            <a:ext cx="4032448" cy="39391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610266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620689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4283968" y="557808"/>
            <a:ext cx="440283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cs-CZ" sz="3600" kern="0" dirty="0" smtClean="0">
                <a:solidFill>
                  <a:srgbClr val="BBE0E3">
                    <a:lumMod val="50000"/>
                  </a:srgbClr>
                </a:solidFill>
                <a:cs typeface="Arial" pitchFamily="34" charset="0"/>
              </a:rPr>
              <a:t>Podpora meziobecní spolupráce</a:t>
            </a:r>
            <a:endParaRPr lang="cs-CZ" sz="3600" kern="0" dirty="0">
              <a:solidFill>
                <a:srgbClr val="BBE0E3">
                  <a:lumMod val="50000"/>
                </a:srgbClr>
              </a:solidFill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683568" y="2492896"/>
            <a:ext cx="8003232" cy="3417243"/>
          </a:xfrm>
        </p:spPr>
        <p:txBody>
          <a:bodyPr/>
          <a:lstStyle/>
          <a:p>
            <a:r>
              <a:rPr lang="cs-CZ" sz="2600" dirty="0" smtClean="0"/>
              <a:t>Transformace vybraného DSO</a:t>
            </a:r>
          </a:p>
          <a:p>
            <a:r>
              <a:rPr lang="cs-CZ" sz="2600" dirty="0" smtClean="0"/>
              <a:t>Zajištění rozšíření členské základny</a:t>
            </a:r>
          </a:p>
          <a:p>
            <a:r>
              <a:rPr lang="cs-CZ" sz="2600" dirty="0" smtClean="0"/>
              <a:t>Transformace činností a zaměření svazku -&gt; změna zakladatelských listin</a:t>
            </a:r>
          </a:p>
          <a:p>
            <a:r>
              <a:rPr lang="cs-CZ" sz="2600" dirty="0" smtClean="0"/>
              <a:t>Zajištění profesionálního aparátu -&gt;personální zajištění</a:t>
            </a:r>
          </a:p>
          <a:p>
            <a:r>
              <a:rPr lang="cs-CZ" sz="2600" dirty="0" smtClean="0"/>
              <a:t>Nastavení nových pravidel financování svazku</a:t>
            </a:r>
          </a:p>
          <a:p>
            <a:pPr lvl="1"/>
            <a:r>
              <a:rPr lang="cs-CZ" dirty="0" smtClean="0"/>
              <a:t>Rozdělení členských příspěvků podle úrovně zapojení do DSO</a:t>
            </a:r>
          </a:p>
          <a:p>
            <a:pPr marL="457200" lvl="1" indent="0">
              <a:buNone/>
            </a:pPr>
            <a:endParaRPr lang="cs-CZ" sz="2600" dirty="0" smtClean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467545" y="1844824"/>
            <a:ext cx="849694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cs-CZ" b="1" kern="0" dirty="0" smtClean="0">
                <a:latin typeface="Arial" pitchFamily="34" charset="0"/>
                <a:cs typeface="Arial" pitchFamily="34" charset="0"/>
              </a:rPr>
              <a:t>Dobrovolné sdružení obcí území ORP Rakovník</a:t>
            </a:r>
          </a:p>
        </p:txBody>
      </p:sp>
    </p:spTree>
    <p:extLst>
      <p:ext uri="{BB962C8B-B14F-4D97-AF65-F5344CB8AC3E}">
        <p14:creationId xmlns:p14="http://schemas.microsoft.com/office/powerpoint/2010/main" val="25947478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132856"/>
            <a:ext cx="7931224" cy="4032448"/>
          </a:xfrm>
        </p:spPr>
        <p:txBody>
          <a:bodyPr/>
          <a:lstStyle/>
          <a:p>
            <a:pPr lvl="2"/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sz="4000" b="1" dirty="0" smtClean="0"/>
              <a:t>ANKETA</a:t>
            </a:r>
            <a:br>
              <a:rPr lang="cs-CZ" sz="4000" b="1" dirty="0" smtClean="0"/>
            </a:br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sz="4000" dirty="0" smtClean="0"/>
              <a:t>Vy</a:t>
            </a:r>
            <a:r>
              <a:rPr lang="cs-CZ" dirty="0" smtClean="0"/>
              <a:t>jádření </a:t>
            </a:r>
            <a:r>
              <a:rPr lang="cs-CZ" dirty="0"/>
              <a:t>konkrétních preferencí obcí v území</a:t>
            </a:r>
            <a:br>
              <a:rPr lang="cs-CZ" dirty="0"/>
            </a:br>
            <a:endParaRPr lang="cs-CZ" sz="4000" dirty="0"/>
          </a:p>
        </p:txBody>
      </p:sp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4" y="475672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4355976" y="475672"/>
            <a:ext cx="425881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/>
            <a:r>
              <a:rPr lang="cs-CZ" sz="3200" kern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Podpora meziobecní spolupráce</a:t>
            </a:r>
            <a:endParaRPr lang="cs-CZ" sz="3200" kern="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81" y="1988840"/>
            <a:ext cx="22669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0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1960" y="315434"/>
            <a:ext cx="4680520" cy="1400593"/>
          </a:xfrm>
        </p:spPr>
        <p:txBody>
          <a:bodyPr>
            <a:noAutofit/>
          </a:bodyPr>
          <a:lstStyle/>
          <a:p>
            <a:pPr algn="r"/>
            <a:r>
              <a:rPr lang="cs-CZ" sz="3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Podpora meziobecní spolupráce</a:t>
            </a:r>
            <a:endParaRPr lang="cs-CZ" sz="3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4" y="475672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755576" y="1727220"/>
            <a:ext cx="7857052" cy="73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cs-CZ" sz="2800" b="1" kern="0" dirty="0" smtClean="0">
                <a:solidFill>
                  <a:schemeClr val="tx1"/>
                </a:solidFill>
                <a:cs typeface="Arial" pitchFamily="34" charset="0"/>
              </a:rPr>
              <a:t>Otázky týkající se………….</a:t>
            </a:r>
            <a:endParaRPr lang="cs-CZ" sz="2800" b="1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/>
          </p:nvPr>
        </p:nvSpPr>
        <p:spPr>
          <a:xfrm>
            <a:off x="503040" y="2466110"/>
            <a:ext cx="8245424" cy="348317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dirty="0" smtClean="0"/>
              <a:t>činnost svazku ve více oblastech (multifunkční organizace) nastavení aktivit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dirty="0" smtClean="0"/>
              <a:t>podpora v rámci administrativních činností (právní služby, účetnictví, zadávání veřejných zakázek apod.)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dirty="0"/>
              <a:t>o</a:t>
            </a:r>
            <a:r>
              <a:rPr lang="cs-CZ" dirty="0" smtClean="0"/>
              <a:t>rganizační struktura flexibilní vzhledem k počtu sdružených obcí</a:t>
            </a:r>
          </a:p>
          <a:p>
            <a:pPr>
              <a:buNone/>
            </a:pPr>
            <a:endParaRPr lang="cs-CZ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3268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4" y="475672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4211960" y="315434"/>
            <a:ext cx="4680520" cy="1400593"/>
          </a:xfrm>
        </p:spPr>
        <p:txBody>
          <a:bodyPr>
            <a:noAutofit/>
          </a:bodyPr>
          <a:lstStyle/>
          <a:p>
            <a:pPr algn="r"/>
            <a:r>
              <a:rPr lang="cs-CZ" sz="3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Podpora meziobecní spolupráce</a:t>
            </a:r>
            <a:endParaRPr lang="cs-CZ" sz="3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sz="half" idx="1"/>
          </p:nvPr>
        </p:nvSpPr>
        <p:spPr>
          <a:xfrm>
            <a:off x="527109" y="2204864"/>
            <a:ext cx="8085519" cy="3888432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3000" dirty="0" smtClean="0"/>
              <a:t>zajištění dostatečné kontroly při nakládání se svěřenými prostředky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3000" dirty="0"/>
              <a:t>p</a:t>
            </a:r>
            <a:r>
              <a:rPr lang="cs-CZ" sz="3000" dirty="0" smtClean="0"/>
              <a:t>ozice manažera svazku obcí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cs-CZ" sz="3000" dirty="0" smtClean="0"/>
              <a:t>financování na základě příspěvku členěného dle objektivních hledisek (např. počet obyvatel, velikost území nebo míra zapojení členské obce do činností svazku)</a:t>
            </a:r>
            <a:endParaRPr lang="cs-CZ" sz="3000" dirty="0"/>
          </a:p>
          <a:p>
            <a:pPr>
              <a:buNone/>
            </a:pPr>
            <a:endParaRPr lang="cs-CZ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9806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1560" y="2159105"/>
            <a:ext cx="8136904" cy="3646159"/>
          </a:xfrm>
        </p:spPr>
        <p:txBody>
          <a:bodyPr>
            <a:noAutofit/>
          </a:bodyPr>
          <a:lstStyle/>
          <a:p>
            <a:pPr fontAlgn="auto">
              <a:spcBef>
                <a:spcPts val="1000"/>
              </a:spcBef>
              <a:spcAft>
                <a:spcPts val="0"/>
              </a:spcAft>
              <a:defRPr/>
            </a:pPr>
            <a:r>
              <a:rPr lang="cs-CZ" sz="2400" kern="1200" dirty="0" smtClean="0">
                <a:solidFill>
                  <a:prstClr val="black"/>
                </a:solidFill>
              </a:rPr>
              <a:t>Výsledky ANKETY budou použity pro další kroky ve směřování MOS na Rakovnicku a návrh transformace vybraného DSO  </a:t>
            </a:r>
            <a:r>
              <a:rPr lang="cs-CZ" sz="2400" kern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doporučující charakter pro orgány dotčeného Svazku </a:t>
            </a:r>
            <a:endParaRPr lang="cs-CZ" sz="2400" kern="1200" dirty="0" smtClean="0">
              <a:solidFill>
                <a:prstClr val="black"/>
              </a:solidFill>
            </a:endParaRPr>
          </a:p>
          <a:p>
            <a:pPr fontAlgn="auto">
              <a:spcBef>
                <a:spcPts val="1000"/>
              </a:spcBef>
              <a:spcAft>
                <a:spcPts val="0"/>
              </a:spcAft>
              <a:defRPr/>
            </a:pPr>
            <a:r>
              <a:rPr lang="cs-CZ" sz="2400" kern="1200" dirty="0" smtClean="0">
                <a:solidFill>
                  <a:prstClr val="black"/>
                </a:solidFill>
              </a:rPr>
              <a:t>metodické listy </a:t>
            </a:r>
            <a:r>
              <a:rPr lang="cs-CZ" sz="2400" kern="1200" dirty="0" smtClean="0"/>
              <a:t>–</a:t>
            </a:r>
            <a:r>
              <a:rPr lang="cs-CZ" sz="2400" kern="1200" dirty="0" smtClean="0">
                <a:solidFill>
                  <a:prstClr val="black"/>
                </a:solidFill>
              </a:rPr>
              <a:t> slouží ke zpětné vazbě od obcí</a:t>
            </a:r>
          </a:p>
          <a:p>
            <a:pPr fontAlgn="auto">
              <a:spcBef>
                <a:spcPts val="1000"/>
              </a:spcBef>
              <a:spcAft>
                <a:spcPts val="0"/>
              </a:spcAft>
              <a:defRPr/>
            </a:pPr>
            <a:r>
              <a:rPr lang="cs-CZ" sz="2400" kern="1200" dirty="0" smtClean="0">
                <a:solidFill>
                  <a:prstClr val="black"/>
                </a:solidFill>
              </a:rPr>
              <a:t>spolupráce s koordinátorem meziobecní spolupráce a případné dotazy řeší právní poradna</a:t>
            </a:r>
          </a:p>
          <a:p>
            <a:pPr fontAlgn="auto">
              <a:spcBef>
                <a:spcPts val="1000"/>
              </a:spcBef>
              <a:spcAft>
                <a:spcPts val="0"/>
              </a:spcAft>
              <a:defRPr/>
            </a:pPr>
            <a:r>
              <a:rPr lang="cs-CZ" sz="2400" kern="1200" dirty="0" smtClean="0">
                <a:solidFill>
                  <a:prstClr val="black"/>
                </a:solidFill>
              </a:rPr>
              <a:t>využití zpracovaných právních podkladů pouze na vůli obcí </a:t>
            </a:r>
            <a:endParaRPr lang="cs-CZ" sz="1600" kern="1200" dirty="0" smtClean="0">
              <a:solidFill>
                <a:prstClr val="black"/>
              </a:solidFill>
            </a:endParaRPr>
          </a:p>
          <a:p>
            <a:pPr marL="628650" lvl="1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000" kern="1200" dirty="0">
              <a:solidFill>
                <a:prstClr val="black"/>
              </a:solidFill>
            </a:endParaRPr>
          </a:p>
          <a:p>
            <a:pPr marL="22860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000" kern="1200" dirty="0">
              <a:solidFill>
                <a:prstClr val="black"/>
              </a:solidFill>
            </a:endParaRPr>
          </a:p>
        </p:txBody>
      </p:sp>
      <p:pic>
        <p:nvPicPr>
          <p:cNvPr id="4" name="Picture 2" descr="H:\Stegmannova\Dokumenty\I. Štegmannová\SMO ČR\Projekty\Projekt PMOS\Publicita\Logo projektu\Obce_sobe_final-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4" y="475672"/>
            <a:ext cx="3529055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59364" y="1635885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Právní poradna SMO ČR </a:t>
            </a:r>
            <a:endParaRPr lang="cs-CZ" sz="2800" b="1" dirty="0"/>
          </a:p>
        </p:txBody>
      </p:sp>
      <p:pic>
        <p:nvPicPr>
          <p:cNvPr id="2050" name="Picture 2" descr="https://encrypted-tbn2.gstatic.com/images?q=tbn:ANd9GcRvEHm53-gTlY3fkNQmbNp8Y674U8NgIQlUeFK6PGKZvQDokcW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14036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186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OS_sablona_prezentace-V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MOS_sablona_prezentace-V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PMOS_sablona_prezentace-V2</Template>
  <TotalTime>2958</TotalTime>
  <Words>686</Words>
  <Application>Microsoft Office PowerPoint</Application>
  <PresentationFormat>Předvádění na obrazovce (4:3)</PresentationFormat>
  <Paragraphs>69</Paragraphs>
  <Slides>11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PMOS_sablona_prezentace-V2</vt:lpstr>
      <vt:lpstr>1_PMOS_sablona_prezentace-V2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ANKETA  Vyjádření konkrétních preferencí obcí v území </vt:lpstr>
      <vt:lpstr>Podpora meziobecní spolupráce</vt:lpstr>
      <vt:lpstr>Podpora meziobecní spolupráce</vt:lpstr>
      <vt:lpstr>Prezentace aplikace PowerPoint</vt:lpstr>
      <vt:lpstr>Prezentace aplikace PowerPoint</vt:lpstr>
      <vt:lpstr>Pojďme společně podpořit rozvoj meziobecní spolupráce v ČR!  DĚKUJI ZA POZORNOST!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Pojďme společně podpořit rozvoj meziobecní spolupráce v ČR</dc:title>
  <dc:creator>Štegmannová Ingrid</dc:creator>
  <cp:lastModifiedBy>Linda</cp:lastModifiedBy>
  <cp:revision>244</cp:revision>
  <cp:lastPrinted>2013-10-09T09:49:06Z</cp:lastPrinted>
  <dcterms:created xsi:type="dcterms:W3CDTF">2013-09-16T07:17:43Z</dcterms:created>
  <dcterms:modified xsi:type="dcterms:W3CDTF">2014-06-04T10:54:14Z</dcterms:modified>
</cp:coreProperties>
</file>